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notesSlides/notesSlide15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149.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5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18"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7" r:id="rId55"/>
    <p:sldId id="309" r:id="rId56"/>
    <p:sldId id="310" r:id="rId57"/>
    <p:sldId id="311" r:id="rId58"/>
    <p:sldId id="312" r:id="rId59"/>
    <p:sldId id="313" r:id="rId60"/>
    <p:sldId id="314" r:id="rId61"/>
    <p:sldId id="315" r:id="rId62"/>
    <p:sldId id="316" r:id="rId63"/>
    <p:sldId id="319" r:id="rId64"/>
    <p:sldId id="317"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5" r:id="rId119"/>
    <p:sldId id="376" r:id="rId120"/>
    <p:sldId id="377" r:id="rId121"/>
    <p:sldId id="378" r:id="rId122"/>
    <p:sldId id="380" r:id="rId123"/>
    <p:sldId id="381" r:id="rId124"/>
    <p:sldId id="382" r:id="rId125"/>
    <p:sldId id="383" r:id="rId126"/>
    <p:sldId id="384" r:id="rId127"/>
    <p:sldId id="385" r:id="rId128"/>
    <p:sldId id="386" r:id="rId129"/>
    <p:sldId id="388" r:id="rId130"/>
    <p:sldId id="389" r:id="rId131"/>
    <p:sldId id="387" r:id="rId132"/>
    <p:sldId id="390" r:id="rId133"/>
    <p:sldId id="391" r:id="rId134"/>
    <p:sldId id="392" r:id="rId135"/>
    <p:sldId id="393" r:id="rId136"/>
    <p:sldId id="394"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9" r:id="rId158"/>
    <p:sldId id="417" r:id="rId159"/>
    <p:sldId id="418"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3" r:id="rId174"/>
    <p:sldId id="434" r:id="rId1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p:cViewPr>
        <p:scale>
          <a:sx n="100" d="100"/>
          <a:sy n="100" d="100"/>
        </p:scale>
        <p:origin x="-1932" y="-3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1/27/2013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24</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114</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116</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117</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118</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119</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120</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121</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122</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25</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124</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125</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126</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127</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128</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129</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130</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131</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132</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26</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138</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139</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140</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141</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142</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27</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144</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145</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146</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147</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148</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149</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150</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151</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152</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155</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156</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157</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158</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159</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160</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161</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162</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29</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164</a:t>
            </a:fld>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165</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166</a:t>
            </a:fld>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167</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168</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169</a:t>
            </a:fld>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170</a:t>
            </a:fld>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171</a:t>
            </a:fld>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172</a:t>
            </a:fld>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30</a:t>
            </a:fld>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92</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94</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95</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96</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97</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98</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100</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101</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102</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104</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Systems</a:t>
            </a:r>
            <a:br>
              <a:rPr lang="en-US" dirty="0" smtClean="0"/>
            </a:br>
            <a:r>
              <a:rPr lang="en-US" dirty="0" smtClean="0"/>
              <a:t>A programmer’s Perspective</a:t>
            </a:r>
            <a:endParaRPr lang="en-US" dirty="0"/>
          </a:p>
        </p:txBody>
      </p:sp>
      <p:sp>
        <p:nvSpPr>
          <p:cNvPr id="3" name="Subtitle 2"/>
          <p:cNvSpPr>
            <a:spLocks noGrp="1"/>
          </p:cNvSpPr>
          <p:nvPr>
            <p:ph type="subTitle" idx="1"/>
          </p:nvPr>
        </p:nvSpPr>
        <p:spPr/>
        <p:txBody>
          <a:bodyPr/>
          <a:lstStyle/>
          <a:p>
            <a:r>
              <a:rPr lang="en-US" dirty="0" smtClean="0"/>
              <a:t>Ken Chen 2013/01/03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操作系统</a:t>
            </a:r>
            <a:endParaRPr lang="en-US" altLang="zh-CN" sz="2400" dirty="0" smtClean="0"/>
          </a:p>
          <a:p>
            <a:pPr lvl="1"/>
            <a:r>
              <a:rPr lang="zh-CN" altLang="en-US" sz="2000" dirty="0" smtClean="0"/>
              <a:t>防止硬件被失控的应用程序滥用</a:t>
            </a:r>
            <a:endParaRPr lang="en-US" altLang="zh-CN" sz="2000" dirty="0" smtClean="0"/>
          </a:p>
          <a:p>
            <a:pPr lvl="1"/>
            <a:r>
              <a:rPr lang="zh-CN" altLang="en-US" sz="2000" dirty="0" smtClean="0"/>
              <a:t>向应用程序提供简单一致的机制来控制复杂而又大相径庭的硬件</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buFont typeface="Wingdings" pitchFamily="2" charset="2"/>
              <a:buChar char="Ø"/>
            </a:pPr>
            <a:r>
              <a:rPr lang="zh-CN" altLang="en-US" sz="2000" dirty="0" smtClean="0"/>
              <a:t>下图：文件是对</a:t>
            </a:r>
            <a:r>
              <a:rPr lang="en-US" altLang="zh-CN" sz="2000" dirty="0" smtClean="0"/>
              <a:t>I/O</a:t>
            </a:r>
            <a:r>
              <a:rPr lang="zh-CN" altLang="en-US" sz="2000" dirty="0" smtClean="0"/>
              <a:t>设备的抽象表示，虚拟存储器是对主存和磁盘</a:t>
            </a:r>
            <a:r>
              <a:rPr lang="en-US" altLang="zh-CN" sz="2000" dirty="0" smtClean="0"/>
              <a:t>I/O</a:t>
            </a:r>
            <a:r>
              <a:rPr lang="zh-CN" altLang="en-US" sz="2000" dirty="0" smtClean="0"/>
              <a:t>设备的抽象表示，进程则是对</a:t>
            </a:r>
            <a:r>
              <a:rPr lang="en-US" altLang="zh-CN" sz="2000" dirty="0" smtClean="0"/>
              <a:t>CPU, </a:t>
            </a:r>
            <a:r>
              <a:rPr lang="zh-CN" altLang="en-US" sz="2000" dirty="0" smtClean="0"/>
              <a:t>主存和</a:t>
            </a:r>
            <a:r>
              <a:rPr lang="en-US" altLang="zh-CN" sz="2000" dirty="0" smtClean="0"/>
              <a:t>I/O</a:t>
            </a:r>
            <a:r>
              <a:rPr lang="zh-CN" altLang="en-US" sz="2000" dirty="0" smtClean="0"/>
              <a:t>设备的抽象表示</a:t>
            </a:r>
            <a:endParaRPr lang="en-US" altLang="zh-CN" sz="2000" dirty="0" smtClean="0"/>
          </a:p>
          <a:p>
            <a:pPr lvl="1"/>
            <a:endParaRPr lang="en-US" altLang="zh-CN" sz="2000" dirty="0" smtClean="0"/>
          </a:p>
        </p:txBody>
      </p:sp>
      <p:pic>
        <p:nvPicPr>
          <p:cNvPr id="8195" name="Picture 3"/>
          <p:cNvPicPr>
            <a:picLocks noChangeAspect="1" noChangeArrowheads="1"/>
          </p:cNvPicPr>
          <p:nvPr/>
        </p:nvPicPr>
        <p:blipFill>
          <a:blip r:embed="rId2" cstate="print"/>
          <a:srcRect/>
          <a:stretch>
            <a:fillRect/>
          </a:stretch>
        </p:blipFill>
        <p:spPr bwMode="auto">
          <a:xfrm>
            <a:off x="1600200" y="2438400"/>
            <a:ext cx="4524375" cy="1000125"/>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524000" y="4572000"/>
            <a:ext cx="3952875" cy="168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4</a:t>
            </a:r>
          </a:p>
          <a:p>
            <a:pPr lvl="1"/>
            <a:r>
              <a:rPr lang="zh-CN" altLang="en-US" sz="2000" dirty="0" smtClean="0"/>
              <a:t>利用编译器优化选择</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990600" y="1981200"/>
            <a:ext cx="5229225" cy="10953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066800" y="5210175"/>
            <a:ext cx="4610100" cy="1647825"/>
          </a:xfrm>
          <a:prstGeom prst="rect">
            <a:avLst/>
          </a:prstGeom>
          <a:noFill/>
          <a:ln w="9525">
            <a:noFill/>
            <a:miter lim="800000"/>
            <a:headEnd/>
            <a:tailEnd/>
          </a:ln>
        </p:spPr>
      </p:pic>
      <p:pic>
        <p:nvPicPr>
          <p:cNvPr id="15364" name="Picture 4"/>
          <p:cNvPicPr>
            <a:picLocks noChangeAspect="1" noChangeArrowheads="1"/>
          </p:cNvPicPr>
          <p:nvPr/>
        </p:nvPicPr>
        <p:blipFill>
          <a:blip r:embed="rId5" cstate="print"/>
          <a:srcRect/>
          <a:stretch>
            <a:fillRect/>
          </a:stretch>
        </p:blipFill>
        <p:spPr bwMode="auto">
          <a:xfrm>
            <a:off x="990600" y="3276600"/>
            <a:ext cx="4648200"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143000" y="1752600"/>
            <a:ext cx="6486525"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r>
              <a:rPr lang="en-US" altLang="zh-CN" sz="2000" dirty="0" smtClean="0"/>
              <a:t>Superscalar</a:t>
            </a:r>
            <a:r>
              <a:rPr lang="zh-CN" altLang="en-US" sz="2000" dirty="0" smtClean="0"/>
              <a:t>，</a:t>
            </a:r>
            <a:r>
              <a:rPr lang="en-US" altLang="zh-CN" sz="2000" dirty="0" smtClean="0"/>
              <a:t>out of order execution</a:t>
            </a:r>
          </a:p>
          <a:p>
            <a:pPr lvl="1"/>
            <a:r>
              <a:rPr lang="zh-CN" altLang="en-US" sz="2000" dirty="0" smtClean="0"/>
              <a:t>主要有两个部分组成：</a:t>
            </a:r>
            <a:endParaRPr lang="en-US" altLang="zh-CN" sz="2000" dirty="0" smtClean="0"/>
          </a:p>
          <a:p>
            <a:pPr lvl="2"/>
            <a:r>
              <a:rPr lang="zh-CN" altLang="en-US" sz="1800" dirty="0" smtClean="0"/>
              <a:t>指令控制单元</a:t>
            </a:r>
            <a:r>
              <a:rPr lang="en-US" altLang="zh-CN" sz="1800" dirty="0" smtClean="0"/>
              <a:t>(Instruction Control Unit, ICU)</a:t>
            </a:r>
            <a:r>
              <a:rPr lang="zh-CN" altLang="en-US" sz="1800" dirty="0" smtClean="0"/>
              <a:t>和执行单元</a:t>
            </a:r>
            <a:r>
              <a:rPr lang="en-US" altLang="zh-CN" sz="1800" dirty="0" smtClean="0"/>
              <a:t>(Execution Unit, EU)</a:t>
            </a:r>
            <a:r>
              <a:rPr lang="zh-CN" altLang="en-US" sz="1800" dirty="0" smtClean="0"/>
              <a:t>。</a:t>
            </a:r>
            <a:endParaRPr lang="en-US" altLang="zh-CN" sz="1800" dirty="0" smtClean="0"/>
          </a:p>
          <a:p>
            <a:pPr lvl="2"/>
            <a:r>
              <a:rPr lang="zh-CN" altLang="en-US" sz="1800" dirty="0" smtClean="0"/>
              <a:t>指令高速缓存</a:t>
            </a:r>
            <a:r>
              <a:rPr lang="en-US" altLang="zh-CN" sz="1800" dirty="0" smtClean="0"/>
              <a:t>(I-cache)</a:t>
            </a:r>
            <a:r>
              <a:rPr lang="zh-CN" altLang="en-US" sz="1800" dirty="0" smtClean="0"/>
              <a:t>逻辑单元有预取指令功能，并且缓存最近</a:t>
            </a:r>
            <a:r>
              <a:rPr lang="en-US" altLang="zh-CN" sz="1800" dirty="0" smtClean="0"/>
              <a:t>(</a:t>
            </a:r>
            <a:r>
              <a:rPr lang="zh-CN" altLang="en-US" sz="1800" dirty="0" smtClean="0"/>
              <a:t>要</a:t>
            </a:r>
            <a:r>
              <a:rPr lang="en-US" altLang="zh-CN" sz="1800" dirty="0" smtClean="0"/>
              <a:t>)</a:t>
            </a:r>
            <a:r>
              <a:rPr lang="zh-CN" altLang="en-US" sz="1800" dirty="0" smtClean="0"/>
              <a:t>执行的指令</a:t>
            </a:r>
            <a:endParaRPr lang="en-US" altLang="zh-CN" sz="1800" dirty="0" smtClean="0"/>
          </a:p>
          <a:p>
            <a:pPr lvl="2"/>
            <a:r>
              <a:rPr lang="en-US" altLang="zh-CN" sz="1800" dirty="0" smtClean="0"/>
              <a:t>ICU</a:t>
            </a:r>
            <a:r>
              <a:rPr lang="zh-CN" altLang="en-US" sz="1800" dirty="0" smtClean="0"/>
              <a:t>负责从指令高速缓存中读取指令，并传送给指令译码逻辑。指令译码逻辑将接收到的指令译码成一组基本操作</a:t>
            </a:r>
            <a:r>
              <a:rPr lang="en-US" altLang="zh-CN" sz="1800" dirty="0" smtClean="0"/>
              <a:t>(</a:t>
            </a:r>
            <a:r>
              <a:rPr lang="zh-CN" altLang="en-US" sz="1800" dirty="0" smtClean="0"/>
              <a:t>微操作，每个微操作执行最简单的计算任务，例如从存储器中读数据，计算，向存储器中写数据</a:t>
            </a:r>
            <a:r>
              <a:rPr lang="en-US" altLang="zh-CN" sz="1800" dirty="0" smtClean="0"/>
              <a:t>)</a:t>
            </a:r>
            <a:r>
              <a:rPr lang="zh-CN" altLang="en-US" sz="1800" dirty="0" smtClean="0"/>
              <a:t>。然后把这些基本操作分派给</a:t>
            </a:r>
            <a:r>
              <a:rPr lang="en-US" altLang="zh-CN" sz="1800" dirty="0" smtClean="0"/>
              <a:t>EU</a:t>
            </a:r>
          </a:p>
          <a:p>
            <a:pPr lvl="2"/>
            <a:r>
              <a:rPr lang="en-US" altLang="zh-CN" sz="1800" dirty="0" smtClean="0"/>
              <a:t>EU</a:t>
            </a:r>
            <a:r>
              <a:rPr lang="zh-CN" altLang="en-US" sz="1800" dirty="0" smtClean="0"/>
              <a:t>接收到</a:t>
            </a:r>
            <a:r>
              <a:rPr lang="en-US" altLang="zh-CN" sz="1800" dirty="0" smtClean="0"/>
              <a:t>ICU</a:t>
            </a:r>
            <a:r>
              <a:rPr lang="zh-CN" altLang="en-US" sz="1800" dirty="0" smtClean="0"/>
              <a:t>发送过来的基本操作之后，会把这些基本操作分派给相应的一组功能单元执行，如加载功能单元，从存储器加载数据；存储功能单元向存储器写数据；它们俩都是通过数据高速缓存</a:t>
            </a:r>
            <a:r>
              <a:rPr lang="en-US" altLang="zh-CN" sz="1800" dirty="0" smtClean="0"/>
              <a:t>(D-cache)</a:t>
            </a:r>
            <a:r>
              <a:rPr lang="zh-CN" altLang="en-US" sz="1800" dirty="0" smtClean="0"/>
              <a:t>来访问存储器的</a:t>
            </a:r>
            <a:endParaRPr lang="en-US" altLang="zh-CN" sz="18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 (Cont.)</a:t>
            </a:r>
          </a:p>
          <a:p>
            <a:pPr lvl="1"/>
            <a:r>
              <a:rPr lang="zh-CN" altLang="en-US" sz="2000" dirty="0" smtClean="0"/>
              <a:t>主要有两个部分组成 </a:t>
            </a:r>
            <a:r>
              <a:rPr lang="en-US" altLang="zh-CN" sz="2000" dirty="0" smtClean="0"/>
              <a:t>(Cont.) </a:t>
            </a:r>
            <a:r>
              <a:rPr lang="zh-CN" altLang="en-US" sz="2000" dirty="0" smtClean="0"/>
              <a:t>：</a:t>
            </a:r>
            <a:endParaRPr lang="en-US" altLang="zh-CN" sz="2000" dirty="0" smtClean="0"/>
          </a:p>
          <a:p>
            <a:pPr lvl="2"/>
            <a:r>
              <a:rPr lang="zh-CN" altLang="en-US" sz="1800" dirty="0" smtClean="0"/>
              <a:t>退役单元记录正在进行的处理，并确保它遵守机器级程序的顺序语义。退役单元控制如整数、浮点数和最近的</a:t>
            </a:r>
            <a:r>
              <a:rPr lang="en-US" altLang="zh-CN" sz="1800" dirty="0" smtClean="0"/>
              <a:t>SSE</a:t>
            </a:r>
            <a:r>
              <a:rPr lang="zh-CN" altLang="en-US" sz="1800" dirty="0" smtClean="0"/>
              <a:t>寄存器的更新。指令译码时，关于指令的信息被放置在一个先进先出的队列中。这个信息会一直保持在队列中，直到发生两个结果中的一个：首先，一旦指令的操作完成了，而且所有导致这条指令的分支点也都被确认为预测正确，那么这条指令就可以退役了，所有对程序寄存器的更新都可以被实际执行了。另一方面，如果导致该指令的某个分支点预测错误，这条指令会被清空</a:t>
            </a:r>
            <a:r>
              <a:rPr lang="en-US" altLang="zh-CN" sz="1800" dirty="0" smtClean="0"/>
              <a:t>(flushed)</a:t>
            </a:r>
            <a:r>
              <a:rPr lang="zh-CN" altLang="en-US" sz="1800" dirty="0" smtClean="0"/>
              <a:t>，丢弃所有计算出来的结果。通过这种方法，预测错误就不会改变程序的状态了</a:t>
            </a:r>
            <a:endParaRPr lang="en-US" altLang="zh-CN" sz="1800" dirty="0" smtClean="0"/>
          </a:p>
          <a:p>
            <a:pPr lvl="2"/>
            <a:r>
              <a:rPr lang="zh-CN" altLang="en-US" sz="1800" dirty="0" smtClean="0"/>
              <a:t>分支操作被送到</a:t>
            </a:r>
            <a:r>
              <a:rPr lang="en-US" altLang="zh-CN" sz="1800" dirty="0" smtClean="0"/>
              <a:t>EU</a:t>
            </a:r>
            <a:r>
              <a:rPr lang="zh-CN" altLang="en-US" sz="1800" dirty="0" smtClean="0"/>
              <a:t>，不是确定分支该往哪里去，而是确定分支预测是否正确。如果预测错误，</a:t>
            </a:r>
            <a:r>
              <a:rPr lang="en-US" altLang="zh-CN" sz="1800" dirty="0" smtClean="0"/>
              <a:t>EU</a:t>
            </a:r>
            <a:r>
              <a:rPr lang="zh-CN" altLang="en-US" sz="1800" dirty="0" smtClean="0"/>
              <a:t>会丢弃分支点之后计算出来的结果。它还会发信号给分支单元，说预测是错误的，并指出正确的分支目的，分支单元开始在新的位置取指</a:t>
            </a:r>
            <a:endParaRPr lang="en-US" altLang="zh-CN" sz="1800"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1026" name="Picture 2"/>
          <p:cNvPicPr>
            <a:picLocks noChangeAspect="1" noChangeArrowheads="1"/>
          </p:cNvPicPr>
          <p:nvPr/>
        </p:nvPicPr>
        <p:blipFill>
          <a:blip r:embed="rId3" cstate="print"/>
          <a:srcRect/>
          <a:stretch>
            <a:fillRect/>
          </a:stretch>
        </p:blipFill>
        <p:spPr bwMode="auto">
          <a:xfrm>
            <a:off x="685800" y="1752600"/>
            <a:ext cx="5524500" cy="14954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85800" y="3429000"/>
            <a:ext cx="7972425" cy="3133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0" y="1676400"/>
            <a:ext cx="6845828" cy="2819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705600" y="685800"/>
            <a:ext cx="2438400" cy="564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4267200" y="0"/>
            <a:ext cx="4505325" cy="44196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28600" y="4648200"/>
            <a:ext cx="636270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a:p>
            <a:pPr lvl="1"/>
            <a:r>
              <a:rPr lang="zh-CN" altLang="en-US" sz="2000" dirty="0" smtClean="0"/>
              <a:t>注意寄存器溢出</a:t>
            </a:r>
            <a:endParaRPr lang="en-US" altLang="zh-CN" sz="2000" dirty="0" smtClean="0"/>
          </a:p>
          <a:p>
            <a:pPr lvl="1"/>
            <a:r>
              <a:rPr lang="en-US" altLang="zh-CN" sz="2000" dirty="0" err="1" smtClean="0"/>
              <a:t>gcc</a:t>
            </a:r>
            <a:r>
              <a:rPr lang="en-US" altLang="zh-CN" sz="2000" dirty="0" smtClean="0"/>
              <a:t>  -</a:t>
            </a:r>
            <a:r>
              <a:rPr lang="en-US" altLang="zh-CN" sz="2000" dirty="0" err="1" smtClean="0"/>
              <a:t>funroll</a:t>
            </a:r>
            <a:r>
              <a:rPr lang="en-US" altLang="zh-CN" sz="2000" dirty="0" smtClean="0"/>
              <a:t>-loops</a:t>
            </a:r>
          </a:p>
        </p:txBody>
      </p:sp>
      <p:pic>
        <p:nvPicPr>
          <p:cNvPr id="4098" name="Picture 2"/>
          <p:cNvPicPr>
            <a:picLocks noChangeAspect="1" noChangeArrowheads="1"/>
          </p:cNvPicPr>
          <p:nvPr/>
        </p:nvPicPr>
        <p:blipFill>
          <a:blip r:embed="rId3" cstate="print"/>
          <a:srcRect/>
          <a:stretch>
            <a:fillRect/>
          </a:stretch>
        </p:blipFill>
        <p:spPr bwMode="auto">
          <a:xfrm>
            <a:off x="3505200" y="1676400"/>
            <a:ext cx="3571875" cy="34861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914400" y="5410200"/>
            <a:ext cx="5114925"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228600" y="933450"/>
            <a:ext cx="6457950" cy="59245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6858000" y="609600"/>
            <a:ext cx="2047875" cy="615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4114800" y="1219200"/>
            <a:ext cx="3362325" cy="38481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1066800" y="5343525"/>
            <a:ext cx="5133975" cy="151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进程</a:t>
            </a:r>
            <a:endParaRPr lang="en-US" altLang="zh-CN" sz="2400" dirty="0" smtClean="0"/>
          </a:p>
          <a:p>
            <a:pPr lvl="1"/>
            <a:r>
              <a:rPr lang="zh-CN" altLang="en-US" sz="2000" dirty="0" smtClean="0"/>
              <a:t>通过上下文切换使多个进程并发地在单个</a:t>
            </a:r>
            <a:r>
              <a:rPr lang="en-US" altLang="zh-CN" sz="2000" dirty="0" smtClean="0"/>
              <a:t>CPU</a:t>
            </a:r>
            <a:r>
              <a:rPr lang="zh-CN" altLang="en-US" sz="2000" dirty="0" smtClean="0"/>
              <a:t>上交错执行</a:t>
            </a:r>
            <a:endParaRPr lang="en-US" altLang="zh-CN" sz="2000" dirty="0" smtClean="0"/>
          </a:p>
          <a:p>
            <a:pPr lvl="1"/>
            <a:r>
              <a:rPr lang="zh-CN" altLang="en-US" sz="2000" dirty="0" smtClean="0"/>
              <a:t>操作系统保持跟踪进程运行所需的所有状态信息称为上下文，包括寄存器当前值，主存的内容</a:t>
            </a:r>
          </a:p>
          <a:p>
            <a:pPr marL="342900" lvl="1" indent="-342900">
              <a:buFont typeface="Arial" pitchFamily="34" charset="0"/>
              <a:buChar char="•"/>
            </a:pPr>
            <a:r>
              <a:rPr lang="zh-CN" altLang="en-US" sz="2400" dirty="0" smtClean="0"/>
              <a:t>上下文切换举例</a:t>
            </a:r>
            <a:r>
              <a:rPr lang="en-US" altLang="zh-CN" sz="2400" dirty="0" smtClean="0"/>
              <a:t>(hello)</a:t>
            </a:r>
          </a:p>
          <a:p>
            <a:pPr lvl="1"/>
            <a:r>
              <a:rPr lang="en-US" altLang="zh-CN" sz="2000" dirty="0" smtClean="0"/>
              <a:t>Shell</a:t>
            </a:r>
            <a:r>
              <a:rPr lang="zh-CN" altLang="en-US" sz="2000" dirty="0" smtClean="0"/>
              <a:t>程序等待命令行输入，当输入完毕回车时，</a:t>
            </a:r>
            <a:r>
              <a:rPr lang="en-US" altLang="zh-CN" sz="2000" dirty="0" smtClean="0"/>
              <a:t>Shell</a:t>
            </a:r>
            <a:r>
              <a:rPr lang="zh-CN" altLang="en-US" sz="2000" dirty="0" smtClean="0"/>
              <a:t>进行系统调用来执行请求，系统调用将控制器转移给</a:t>
            </a:r>
            <a:r>
              <a:rPr lang="en-US" altLang="zh-CN" sz="2000" dirty="0" smtClean="0"/>
              <a:t>OS</a:t>
            </a:r>
            <a:r>
              <a:rPr lang="zh-CN" altLang="en-US" sz="2000" dirty="0" smtClean="0"/>
              <a:t>。</a:t>
            </a:r>
            <a:r>
              <a:rPr lang="en-US" altLang="zh-CN" sz="2000" dirty="0" smtClean="0"/>
              <a:t>OS</a:t>
            </a:r>
            <a:r>
              <a:rPr lang="zh-CN" altLang="en-US" sz="2000" dirty="0" smtClean="0"/>
              <a:t>保存</a:t>
            </a:r>
            <a:r>
              <a:rPr lang="en-US" altLang="zh-CN" sz="2000" dirty="0" smtClean="0"/>
              <a:t>Shell</a:t>
            </a:r>
            <a:r>
              <a:rPr lang="zh-CN" altLang="en-US" sz="2000" dirty="0" smtClean="0"/>
              <a:t>程序的上下文，创建</a:t>
            </a:r>
            <a:r>
              <a:rPr lang="en-US" altLang="zh-CN" sz="2000" dirty="0" smtClean="0"/>
              <a:t>hello</a:t>
            </a:r>
            <a:r>
              <a:rPr lang="zh-CN" altLang="en-US" sz="2000" dirty="0" smtClean="0"/>
              <a:t>进程及其上下文，然后将控制权转给</a:t>
            </a:r>
            <a:r>
              <a:rPr lang="en-US" altLang="zh-CN" sz="2000" dirty="0" smtClean="0"/>
              <a:t>hello</a:t>
            </a:r>
            <a:r>
              <a:rPr lang="zh-CN" altLang="en-US" sz="2000" dirty="0" smtClean="0"/>
              <a:t>进程。</a:t>
            </a:r>
            <a:r>
              <a:rPr lang="en-US" altLang="zh-CN" sz="2000" dirty="0" smtClean="0"/>
              <a:t>Hello</a:t>
            </a:r>
            <a:r>
              <a:rPr lang="zh-CN" altLang="en-US" sz="2000" dirty="0" smtClean="0"/>
              <a:t>终止后，</a:t>
            </a:r>
            <a:r>
              <a:rPr lang="en-US" altLang="zh-CN" sz="2000" dirty="0" smtClean="0"/>
              <a:t>OS</a:t>
            </a:r>
            <a:r>
              <a:rPr lang="zh-CN" altLang="en-US" sz="2000" dirty="0" smtClean="0"/>
              <a:t>恢复</a:t>
            </a:r>
            <a:r>
              <a:rPr lang="en-US" altLang="zh-CN" sz="2000" dirty="0" smtClean="0"/>
              <a:t>Shell</a:t>
            </a:r>
            <a:r>
              <a:rPr lang="zh-CN" altLang="en-US" sz="2000" dirty="0" smtClean="0"/>
              <a:t>进程的上下文，并将控制权传回给它。</a:t>
            </a:r>
            <a:r>
              <a:rPr lang="en-US" altLang="zh-CN" sz="2000" dirty="0" smtClean="0"/>
              <a:t>Shell</a:t>
            </a:r>
            <a:r>
              <a:rPr lang="zh-CN" altLang="en-US" sz="2000" dirty="0" smtClean="0"/>
              <a:t>进程继续等待下一个输入</a:t>
            </a:r>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2286000" y="4800600"/>
            <a:ext cx="52292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0" y="933450"/>
            <a:ext cx="6334125" cy="5924550"/>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6438900" y="1219200"/>
            <a:ext cx="2705100" cy="550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3962400" y="1524000"/>
            <a:ext cx="3924300" cy="35052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1143000" y="5162550"/>
            <a:ext cx="53435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533400" y="1066800"/>
            <a:ext cx="7448550" cy="558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条件数据传送 </a:t>
            </a:r>
            <a:r>
              <a:rPr lang="en-US" altLang="zh-CN" sz="2000" dirty="0" smtClean="0"/>
              <a:t>VS </a:t>
            </a:r>
            <a:r>
              <a:rPr lang="zh-CN" altLang="en-US" sz="2000" dirty="0" smtClean="0"/>
              <a:t>条件控制传送</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85800" y="2209800"/>
            <a:ext cx="4781550" cy="20288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685800" y="4495800"/>
            <a:ext cx="4752975" cy="1771650"/>
          </a:xfrm>
          <a:prstGeom prst="rect">
            <a:avLst/>
          </a:prstGeom>
          <a:noFill/>
          <a:ln w="9525">
            <a:noFill/>
            <a:miter lim="800000"/>
            <a:headEnd/>
            <a:tailEnd/>
          </a:ln>
        </p:spPr>
      </p:pic>
      <p:sp>
        <p:nvSpPr>
          <p:cNvPr id="7" name="TextBox 6"/>
          <p:cNvSpPr txBox="1"/>
          <p:nvPr/>
        </p:nvSpPr>
        <p:spPr>
          <a:xfrm>
            <a:off x="5562600" y="2514600"/>
            <a:ext cx="3276600" cy="1200329"/>
          </a:xfrm>
          <a:prstGeom prst="rect">
            <a:avLst/>
          </a:prstGeom>
          <a:noFill/>
        </p:spPr>
        <p:txBody>
          <a:bodyPr wrap="square" rtlCol="0">
            <a:spAutoFit/>
          </a:bodyPr>
          <a:lstStyle/>
          <a:p>
            <a:r>
              <a:rPr lang="zh-CN" altLang="en-US" dirty="0" smtClean="0"/>
              <a:t>条件控制传送</a:t>
            </a:r>
            <a:r>
              <a:rPr lang="en-US" altLang="zh-CN" dirty="0" smtClean="0"/>
              <a:t>(</a:t>
            </a:r>
            <a:r>
              <a:rPr lang="en-US" dirty="0" smtClean="0"/>
              <a:t>conditional </a:t>
            </a:r>
            <a:r>
              <a:rPr lang="en-US" altLang="zh-CN" dirty="0" smtClean="0"/>
              <a:t>control</a:t>
            </a:r>
            <a:r>
              <a:rPr lang="en-US" dirty="0" smtClean="0"/>
              <a:t> transfers</a:t>
            </a:r>
            <a:r>
              <a:rPr lang="en-US" altLang="zh-CN" dirty="0" smtClean="0"/>
              <a:t>)</a:t>
            </a:r>
            <a:r>
              <a:rPr lang="zh-CN" altLang="en-US" dirty="0" smtClean="0"/>
              <a:t>，随机数据，</a:t>
            </a:r>
            <a:r>
              <a:rPr lang="en-US" altLang="zh-CN" dirty="0" smtClean="0"/>
              <a:t>CPE</a:t>
            </a:r>
            <a:r>
              <a:rPr lang="zh-CN" altLang="en-US" dirty="0" smtClean="0"/>
              <a:t>为</a:t>
            </a:r>
            <a:r>
              <a:rPr lang="en-US" altLang="zh-CN" dirty="0" smtClean="0"/>
              <a:t>14.50</a:t>
            </a:r>
            <a:r>
              <a:rPr lang="zh-CN" altLang="en-US" dirty="0" smtClean="0"/>
              <a:t>，可预测数据</a:t>
            </a:r>
            <a:r>
              <a:rPr lang="en-US" altLang="zh-CN" dirty="0" smtClean="0"/>
              <a:t>CPE</a:t>
            </a:r>
            <a:r>
              <a:rPr lang="zh-CN" altLang="en-US" dirty="0" smtClean="0"/>
              <a:t>为</a:t>
            </a:r>
            <a:r>
              <a:rPr lang="en-US" altLang="zh-CN" dirty="0" smtClean="0"/>
              <a:t>3.00 ~ 4.00</a:t>
            </a:r>
            <a:endParaRPr lang="en-US" dirty="0"/>
          </a:p>
        </p:txBody>
      </p:sp>
      <p:sp>
        <p:nvSpPr>
          <p:cNvPr id="8" name="TextBox 7"/>
          <p:cNvSpPr txBox="1"/>
          <p:nvPr/>
        </p:nvSpPr>
        <p:spPr>
          <a:xfrm>
            <a:off x="5562600" y="4876800"/>
            <a:ext cx="3276600" cy="923330"/>
          </a:xfrm>
          <a:prstGeom prst="rect">
            <a:avLst/>
          </a:prstGeom>
          <a:noFill/>
        </p:spPr>
        <p:txBody>
          <a:bodyPr wrap="square" rtlCol="0">
            <a:spAutoFit/>
          </a:bodyPr>
          <a:lstStyle/>
          <a:p>
            <a:r>
              <a:rPr lang="zh-CN" altLang="en-US" dirty="0" smtClean="0"/>
              <a:t>条件数据传送</a:t>
            </a:r>
            <a:r>
              <a:rPr lang="en-US" altLang="zh-CN" dirty="0" smtClean="0"/>
              <a:t>(</a:t>
            </a:r>
            <a:r>
              <a:rPr lang="en-US" dirty="0" smtClean="0"/>
              <a:t>conditional data transfers</a:t>
            </a:r>
            <a:r>
              <a:rPr lang="en-US" altLang="zh-CN" dirty="0" smtClean="0"/>
              <a:t>)</a:t>
            </a:r>
            <a:r>
              <a:rPr lang="zh-CN" altLang="en-US" dirty="0" smtClean="0"/>
              <a:t>，随机数据和可预测数据</a:t>
            </a:r>
            <a:r>
              <a:rPr lang="en-US" altLang="zh-CN" dirty="0" smtClean="0"/>
              <a:t>CPE</a:t>
            </a:r>
            <a:r>
              <a:rPr lang="zh-CN" altLang="en-US" dirty="0" smtClean="0"/>
              <a:t>均为</a:t>
            </a:r>
            <a:r>
              <a:rPr lang="en-US" altLang="zh-CN" dirty="0" smtClean="0"/>
              <a:t>5.0</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存储器读</a:t>
            </a:r>
            <a:r>
              <a:rPr lang="en-US" altLang="zh-CN" sz="2400" dirty="0" smtClean="0"/>
              <a:t>/</a:t>
            </a:r>
            <a:r>
              <a:rPr lang="zh-CN" altLang="en-US" sz="2400" dirty="0" smtClean="0"/>
              <a:t>写相关</a:t>
            </a:r>
            <a:endParaRPr lang="en-US" altLang="zh-CN" sz="2400" dirty="0" smtClean="0"/>
          </a:p>
          <a:p>
            <a:pPr lvl="1"/>
            <a:endParaRPr lang="en-US" altLang="zh-CN" sz="2000" dirty="0" smtClean="0"/>
          </a:p>
        </p:txBody>
      </p:sp>
      <p:pic>
        <p:nvPicPr>
          <p:cNvPr id="11267" name="Picture 3"/>
          <p:cNvPicPr>
            <a:picLocks noChangeAspect="1" noChangeArrowheads="1"/>
          </p:cNvPicPr>
          <p:nvPr/>
        </p:nvPicPr>
        <p:blipFill>
          <a:blip r:embed="rId3" cstate="print"/>
          <a:srcRect/>
          <a:stretch>
            <a:fillRect/>
          </a:stretch>
        </p:blipFill>
        <p:spPr bwMode="auto">
          <a:xfrm>
            <a:off x="1143000" y="2057400"/>
            <a:ext cx="6419850" cy="2838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性能优化技术小结</a:t>
            </a:r>
            <a:endParaRPr lang="en-US" altLang="zh-CN" sz="2400" dirty="0" smtClean="0"/>
          </a:p>
          <a:p>
            <a:pPr lvl="1"/>
            <a:r>
              <a:rPr lang="zh-CN" altLang="en-US" sz="2000" dirty="0" smtClean="0"/>
              <a:t>高级设计：为遇到的问题选择适当的算法和数据结构。要特别警觉，避免使用那些会渐进地产生糟糕性能的算法或编码技术</a:t>
            </a:r>
            <a:endParaRPr lang="en-US" altLang="zh-CN" sz="2000" dirty="0" smtClean="0"/>
          </a:p>
          <a:p>
            <a:pPr lvl="1"/>
            <a:r>
              <a:rPr lang="zh-CN" altLang="en-US" sz="2000" dirty="0" smtClean="0"/>
              <a:t>基本编码原则：避免限制优化的因素</a:t>
            </a:r>
            <a:endParaRPr lang="en-US" altLang="zh-CN" sz="2000" dirty="0" smtClean="0"/>
          </a:p>
          <a:p>
            <a:pPr lvl="2"/>
            <a:r>
              <a:rPr lang="zh-CN" altLang="en-US" sz="1800" dirty="0" smtClean="0"/>
              <a:t>消除连续的函数调用。在可能时，将计算移到循环外。考虑有选择地妥协程序的模块性以获得更大的效率</a:t>
            </a:r>
            <a:endParaRPr lang="en-US" altLang="zh-CN" sz="1800" dirty="0" smtClean="0"/>
          </a:p>
          <a:p>
            <a:pPr lvl="2"/>
            <a:r>
              <a:rPr lang="zh-CN" altLang="en-US" sz="1800" dirty="0" smtClean="0"/>
              <a:t>消除不必要的存储器引用。引入临时变量来保存中间结果。只有在最后的值计算出来时，才将结果存放到数组或全局变量中</a:t>
            </a:r>
            <a:endParaRPr lang="en-US" altLang="zh-CN" sz="1800" dirty="0" smtClean="0"/>
          </a:p>
          <a:p>
            <a:pPr lvl="1"/>
            <a:r>
              <a:rPr lang="zh-CN" altLang="en-US" sz="2000" dirty="0" smtClean="0"/>
              <a:t>低级优化</a:t>
            </a:r>
            <a:endParaRPr lang="en-US" altLang="zh-CN" sz="2000" dirty="0" smtClean="0"/>
          </a:p>
          <a:p>
            <a:pPr lvl="2"/>
            <a:r>
              <a:rPr lang="zh-CN" altLang="en-US" sz="1800" dirty="0" smtClean="0"/>
              <a:t>展开循环，但要注意寄存器溢出</a:t>
            </a:r>
            <a:endParaRPr lang="en-US" altLang="zh-CN" sz="1800" dirty="0" smtClean="0"/>
          </a:p>
          <a:p>
            <a:pPr lvl="2"/>
            <a:r>
              <a:rPr lang="zh-CN" altLang="en-US" sz="1800" dirty="0" smtClean="0"/>
              <a:t>通过使用例如过个累积变量和重新结合等技术，找到方法提高指令级并行</a:t>
            </a:r>
            <a:endParaRPr lang="en-US" altLang="zh-CN" sz="1800" dirty="0" smtClean="0"/>
          </a:p>
          <a:p>
            <a:pPr lvl="2"/>
            <a:r>
              <a:rPr lang="zh-CN" altLang="en-US" sz="1800" dirty="0" smtClean="0"/>
              <a:t>用功能的风格</a:t>
            </a:r>
            <a:r>
              <a:rPr lang="en-US" altLang="zh-CN" sz="1800" dirty="0" smtClean="0"/>
              <a:t>(</a:t>
            </a:r>
            <a:r>
              <a:rPr lang="en-US" sz="1800" dirty="0" smtClean="0"/>
              <a:t>in a functional style</a:t>
            </a:r>
            <a:r>
              <a:rPr lang="en-US" altLang="zh-CN" sz="1800" dirty="0" smtClean="0"/>
              <a:t>)</a:t>
            </a:r>
            <a:r>
              <a:rPr lang="zh-CN" altLang="en-US" sz="1800" dirty="0" smtClean="0"/>
              <a:t>重写条件操作，使得编译器采用条件数据传送</a:t>
            </a:r>
            <a:endParaRPr lang="en-US" altLang="zh-CN" sz="1800"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性能剖析</a:t>
            </a:r>
            <a:endParaRPr lang="en-US" altLang="zh-CN" sz="2400" dirty="0" smtClean="0"/>
          </a:p>
          <a:p>
            <a:pPr lvl="1"/>
            <a:r>
              <a:rPr lang="en-US" altLang="zh-CN" sz="2000" dirty="0" smtClean="0"/>
              <a:t>Linux GPROF</a:t>
            </a:r>
          </a:p>
          <a:p>
            <a:pPr lvl="1"/>
            <a:r>
              <a:rPr lang="en-US" altLang="zh-CN" sz="1800" dirty="0" err="1" smtClean="0"/>
              <a:t>gcc</a:t>
            </a:r>
            <a:r>
              <a:rPr lang="en-US" altLang="zh-CN" sz="1800" dirty="0" smtClean="0"/>
              <a:t> -O1 -pg </a:t>
            </a:r>
            <a:r>
              <a:rPr lang="en-US" altLang="zh-CN" sz="1800" dirty="0" err="1" smtClean="0"/>
              <a:t>prog.c</a:t>
            </a:r>
            <a:r>
              <a:rPr lang="en-US" altLang="zh-CN" sz="1800" dirty="0" smtClean="0"/>
              <a:t> -o </a:t>
            </a:r>
            <a:r>
              <a:rPr lang="en-US" altLang="zh-CN" sz="1800" dirty="0" err="1" smtClean="0"/>
              <a:t>prog</a:t>
            </a:r>
            <a:endParaRPr lang="en-US" altLang="zh-CN" sz="1800" dirty="0" smtClean="0"/>
          </a:p>
          <a:p>
            <a:pPr lvl="1"/>
            <a:r>
              <a:rPr lang="en-US" altLang="zh-CN" sz="1800" dirty="0" smtClean="0"/>
              <a:t>./</a:t>
            </a:r>
            <a:r>
              <a:rPr lang="en-US" altLang="zh-CN" sz="1800" dirty="0" err="1" smtClean="0"/>
              <a:t>prog</a:t>
            </a:r>
            <a:r>
              <a:rPr lang="en-US" altLang="zh-CN" sz="1800" dirty="0" smtClean="0"/>
              <a:t> file.txt   =&gt; </a:t>
            </a:r>
            <a:r>
              <a:rPr lang="zh-CN" altLang="en-US" sz="1800" dirty="0" smtClean="0"/>
              <a:t>生成 </a:t>
            </a:r>
            <a:r>
              <a:rPr lang="en-US" altLang="zh-CN" sz="1800" dirty="0" err="1" smtClean="0"/>
              <a:t>gmon.out</a:t>
            </a:r>
            <a:endParaRPr lang="en-US" altLang="zh-CN" sz="1800" dirty="0" smtClean="0"/>
          </a:p>
          <a:p>
            <a:pPr lvl="1"/>
            <a:r>
              <a:rPr lang="en-US" altLang="zh-CN" sz="1800" dirty="0" err="1" smtClean="0"/>
              <a:t>gprof</a:t>
            </a:r>
            <a:r>
              <a:rPr lang="en-US" altLang="zh-CN" sz="1800" dirty="0" smtClean="0"/>
              <a:t> </a:t>
            </a:r>
            <a:r>
              <a:rPr lang="en-US" altLang="zh-CN" sz="1800" dirty="0" err="1" smtClean="0"/>
              <a:t>prog</a:t>
            </a:r>
            <a:endParaRPr lang="en-US" altLang="zh-CN" sz="1800" dirty="0" smtClean="0"/>
          </a:p>
          <a:p>
            <a:pPr lvl="1"/>
            <a:r>
              <a:rPr lang="en-US" altLang="zh-CN" sz="1800" dirty="0" err="1" smtClean="0"/>
              <a:t>Vtune</a:t>
            </a:r>
            <a:r>
              <a:rPr lang="en-US" altLang="zh-CN" sz="1800" dirty="0" smtClean="0"/>
              <a:t>/</a:t>
            </a:r>
            <a:r>
              <a:rPr lang="en-US" altLang="zh-CN" sz="1800" dirty="0" err="1" smtClean="0"/>
              <a:t>valgrind</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SRAM/DRAM</a:t>
            </a:r>
          </a:p>
          <a:p>
            <a:pPr lvl="1"/>
            <a:r>
              <a:rPr lang="zh-CN" altLang="en-US" sz="2000" dirty="0" smtClean="0"/>
              <a:t>只要有供电，</a:t>
            </a:r>
            <a:r>
              <a:rPr lang="en-US" altLang="zh-CN" sz="2000" dirty="0" smtClean="0"/>
              <a:t>SRAM</a:t>
            </a:r>
            <a:r>
              <a:rPr lang="zh-CN" altLang="en-US" sz="2000" dirty="0" smtClean="0"/>
              <a:t>就会保持不变，</a:t>
            </a:r>
            <a:r>
              <a:rPr lang="en-US" altLang="zh-CN" sz="2000" dirty="0" smtClean="0"/>
              <a:t>DRAM</a:t>
            </a:r>
            <a:r>
              <a:rPr lang="zh-CN" altLang="en-US" sz="2000" dirty="0" smtClean="0"/>
              <a:t>则需要周期性地通过读出，然后重写来刷新存储器的每一位</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1027" name="Picture 3"/>
          <p:cNvPicPr>
            <a:picLocks noChangeAspect="1" noChangeArrowheads="1"/>
          </p:cNvPicPr>
          <p:nvPr/>
        </p:nvPicPr>
        <p:blipFill>
          <a:blip r:embed="rId3" cstate="print"/>
          <a:srcRect/>
          <a:stretch>
            <a:fillRect/>
          </a:stretch>
        </p:blipFill>
        <p:spPr bwMode="auto">
          <a:xfrm>
            <a:off x="914400" y="2514600"/>
            <a:ext cx="7305675" cy="1533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en-US" altLang="zh-CN" sz="2000" dirty="0" smtClean="0"/>
              <a:t>DRAM</a:t>
            </a:r>
            <a:r>
              <a:rPr lang="zh-CN" altLang="en-US" sz="2000" dirty="0" smtClean="0"/>
              <a:t>芯片中的单元</a:t>
            </a:r>
            <a:r>
              <a:rPr lang="en-US" altLang="zh-CN" sz="2000" dirty="0" smtClean="0"/>
              <a:t>(bits)</a:t>
            </a:r>
            <a:r>
              <a:rPr lang="zh-CN" altLang="en-US" sz="2000" dirty="0" smtClean="0"/>
              <a:t>被分成</a:t>
            </a:r>
            <a:r>
              <a:rPr lang="en-US" altLang="zh-CN" sz="2000" dirty="0" smtClean="0"/>
              <a:t>d</a:t>
            </a:r>
            <a:r>
              <a:rPr lang="zh-CN" altLang="en-US" sz="2000" dirty="0" smtClean="0"/>
              <a:t>个</a:t>
            </a:r>
            <a:r>
              <a:rPr lang="en-US" altLang="zh-CN" sz="2000" dirty="0" err="1" smtClean="0"/>
              <a:t>supercell</a:t>
            </a:r>
            <a:r>
              <a:rPr lang="zh-CN" altLang="en-US" sz="2000" dirty="0" smtClean="0"/>
              <a:t>，每个</a:t>
            </a:r>
            <a:r>
              <a:rPr lang="en-US" altLang="zh-CN" sz="2000" dirty="0" err="1" smtClean="0"/>
              <a:t>supercell</a:t>
            </a:r>
            <a:r>
              <a:rPr lang="zh-CN" altLang="en-US" sz="2000" dirty="0" smtClean="0"/>
              <a:t>都由</a:t>
            </a:r>
            <a:r>
              <a:rPr lang="en-US" altLang="zh-CN" sz="2000" dirty="0" smtClean="0"/>
              <a:t>w</a:t>
            </a:r>
            <a:r>
              <a:rPr lang="zh-CN" altLang="en-US" sz="2000" dirty="0" smtClean="0"/>
              <a:t>个</a:t>
            </a:r>
            <a:r>
              <a:rPr lang="en-US" altLang="zh-CN" sz="2000" dirty="0" smtClean="0"/>
              <a:t>DRAM</a:t>
            </a:r>
            <a:r>
              <a:rPr lang="zh-CN" altLang="en-US" sz="2000" dirty="0" smtClean="0"/>
              <a:t>单元</a:t>
            </a:r>
            <a:r>
              <a:rPr lang="en-US" altLang="zh-CN" sz="2000" dirty="0" smtClean="0"/>
              <a:t>(bit)</a:t>
            </a:r>
            <a:r>
              <a:rPr lang="zh-CN" altLang="en-US" sz="2000" dirty="0" smtClean="0"/>
              <a:t>。一个</a:t>
            </a:r>
            <a:r>
              <a:rPr lang="en-US" altLang="zh-CN" sz="2000" dirty="0" smtClean="0"/>
              <a:t>d*w</a:t>
            </a:r>
            <a:r>
              <a:rPr lang="zh-CN" altLang="en-US" sz="2000" dirty="0" smtClean="0"/>
              <a:t>的</a:t>
            </a:r>
            <a:r>
              <a:rPr lang="en-US" altLang="zh-CN" sz="2000" dirty="0" smtClean="0"/>
              <a:t>DRAM</a:t>
            </a:r>
            <a:r>
              <a:rPr lang="zh-CN" altLang="en-US" sz="2000" dirty="0" smtClean="0"/>
              <a:t>总共存储了</a:t>
            </a:r>
            <a:r>
              <a:rPr lang="en-US" altLang="zh-CN" sz="2000" dirty="0" smtClean="0"/>
              <a:t>d*w</a:t>
            </a:r>
            <a:r>
              <a:rPr lang="zh-CN" altLang="en-US" sz="2000" dirty="0" smtClean="0"/>
              <a:t>位信息。</a:t>
            </a:r>
            <a:r>
              <a:rPr lang="en-US" altLang="zh-CN" sz="2000" dirty="0" err="1" smtClean="0"/>
              <a:t>Supercell</a:t>
            </a:r>
            <a:r>
              <a:rPr lang="zh-CN" altLang="en-US" sz="2000" dirty="0" smtClean="0"/>
              <a:t>被组织成一个</a:t>
            </a:r>
            <a:r>
              <a:rPr lang="en-US" altLang="zh-CN" sz="2000" dirty="0" smtClean="0"/>
              <a:t>r</a:t>
            </a:r>
            <a:r>
              <a:rPr lang="zh-CN" altLang="en-US" sz="2000" dirty="0" smtClean="0"/>
              <a:t>行</a:t>
            </a:r>
            <a:r>
              <a:rPr lang="en-US" altLang="zh-CN" sz="2000" dirty="0" smtClean="0"/>
              <a:t>c</a:t>
            </a:r>
            <a:r>
              <a:rPr lang="zh-CN" altLang="en-US" sz="2000" dirty="0" smtClean="0"/>
              <a:t>列的长方形阵列，这里</a:t>
            </a:r>
            <a:r>
              <a:rPr lang="en-US" altLang="zh-CN" sz="2000" dirty="0" err="1" smtClean="0"/>
              <a:t>rc</a:t>
            </a:r>
            <a:r>
              <a:rPr lang="en-US" altLang="zh-CN" sz="2000" dirty="0" smtClean="0"/>
              <a:t> = d</a:t>
            </a:r>
            <a:r>
              <a:rPr lang="zh-CN" altLang="en-US" sz="2000" dirty="0" smtClean="0"/>
              <a:t>。每个</a:t>
            </a:r>
            <a:r>
              <a:rPr lang="en-US" altLang="zh-CN" sz="2000" dirty="0" err="1" smtClean="0"/>
              <a:t>supercell</a:t>
            </a:r>
            <a:r>
              <a:rPr lang="zh-CN" altLang="en-US" sz="2000" dirty="0" smtClean="0"/>
              <a:t>有形如</a:t>
            </a:r>
            <a:r>
              <a:rPr lang="en-US" altLang="zh-CN" sz="2000" dirty="0" smtClean="0"/>
              <a:t>(</a:t>
            </a:r>
            <a:r>
              <a:rPr lang="en-US" altLang="zh-CN" sz="2000" dirty="0" err="1" smtClean="0"/>
              <a:t>i</a:t>
            </a:r>
            <a:r>
              <a:rPr lang="en-US" altLang="zh-CN" sz="2000" dirty="0" smtClean="0"/>
              <a:t>, j)</a:t>
            </a:r>
            <a:r>
              <a:rPr lang="zh-CN" altLang="en-US" sz="2000" dirty="0" smtClean="0"/>
              <a:t>的地址，这里</a:t>
            </a:r>
            <a:r>
              <a:rPr lang="en-US" altLang="zh-CN" sz="2000" dirty="0" err="1" smtClean="0"/>
              <a:t>i</a:t>
            </a:r>
            <a:r>
              <a:rPr lang="zh-CN" altLang="en-US" sz="2000" dirty="0" smtClean="0"/>
              <a:t>表示行，均表示列</a:t>
            </a:r>
            <a:endParaRPr lang="en-US" altLang="zh-CN" sz="2000" dirty="0" smtClean="0"/>
          </a:p>
          <a:p>
            <a:pPr lvl="1"/>
            <a:r>
              <a:rPr lang="zh-CN" altLang="en-US" sz="2000" dirty="0" smtClean="0"/>
              <a:t>下图是个</a:t>
            </a:r>
            <a:r>
              <a:rPr lang="en-US" altLang="zh-CN" sz="2000" dirty="0" smtClean="0"/>
              <a:t>16 (</a:t>
            </a:r>
            <a:r>
              <a:rPr lang="en-US" altLang="zh-CN" sz="2000" dirty="0" err="1" smtClean="0"/>
              <a:t>supercell</a:t>
            </a:r>
            <a:r>
              <a:rPr lang="en-US" altLang="zh-CN" sz="2000" dirty="0" smtClean="0"/>
              <a:t>) * 8 (bit)</a:t>
            </a:r>
            <a:r>
              <a:rPr lang="zh-CN" altLang="en-US" sz="2000" dirty="0" smtClean="0"/>
              <a:t>的</a:t>
            </a:r>
            <a:r>
              <a:rPr lang="en-US" altLang="zh-CN" sz="2000" dirty="0" smtClean="0"/>
              <a:t>DRAM</a:t>
            </a:r>
            <a:r>
              <a:rPr lang="zh-CN" altLang="en-US" sz="2000" dirty="0" smtClean="0"/>
              <a:t>芯片组织，</a:t>
            </a:r>
            <a:r>
              <a:rPr lang="en-US" altLang="zh-CN" sz="2000" dirty="0" smtClean="0"/>
              <a:t>16</a:t>
            </a:r>
            <a:r>
              <a:rPr lang="zh-CN" altLang="en-US" sz="2000" dirty="0" smtClean="0"/>
              <a:t>个</a:t>
            </a:r>
            <a:r>
              <a:rPr lang="en-US" altLang="zh-CN" sz="2000" dirty="0" err="1" smtClean="0"/>
              <a:t>supercell</a:t>
            </a:r>
            <a:r>
              <a:rPr lang="zh-CN" altLang="en-US" sz="2000" dirty="0" smtClean="0"/>
              <a:t>被分成</a:t>
            </a:r>
            <a:r>
              <a:rPr lang="en-US" altLang="zh-CN" sz="2000" dirty="0" smtClean="0"/>
              <a:t>4</a:t>
            </a:r>
            <a:r>
              <a:rPr lang="zh-CN" altLang="en-US" sz="2000" dirty="0" smtClean="0"/>
              <a:t>行</a:t>
            </a:r>
            <a:r>
              <a:rPr lang="en-US" altLang="zh-CN" sz="2000" dirty="0" smtClean="0"/>
              <a:t>4</a:t>
            </a:r>
            <a:r>
              <a:rPr lang="zh-CN" altLang="en-US" sz="2000" dirty="0" smtClean="0"/>
              <a:t>列</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990600" y="3657600"/>
            <a:ext cx="7553325"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zh-CN" altLang="en-US" sz="2000" dirty="0" smtClean="0"/>
              <a:t>读某个</a:t>
            </a:r>
            <a:r>
              <a:rPr lang="en-US" altLang="zh-CN" sz="2000" dirty="0" err="1" smtClean="0"/>
              <a:t>supercell</a:t>
            </a:r>
            <a:r>
              <a:rPr lang="en-US" altLang="zh-CN" sz="2000" dirty="0" smtClean="0"/>
              <a:t> 8bit</a:t>
            </a:r>
            <a:r>
              <a:rPr lang="zh-CN" altLang="en-US" sz="2000" dirty="0" smtClean="0"/>
              <a:t>数据，</a:t>
            </a:r>
            <a:r>
              <a:rPr lang="en-US" altLang="zh-CN" sz="2000" dirty="0" smtClean="0"/>
              <a:t>(1) </a:t>
            </a:r>
            <a:r>
              <a:rPr lang="zh-CN" altLang="en-US" sz="2000" dirty="0" smtClean="0"/>
              <a:t>发送</a:t>
            </a:r>
            <a:r>
              <a:rPr lang="en-US" altLang="zh-CN" sz="2000" dirty="0" smtClean="0"/>
              <a:t>RAS(Row Access Strobe)</a:t>
            </a:r>
            <a:r>
              <a:rPr lang="zh-CN" altLang="en-US" sz="2000" dirty="0" smtClean="0"/>
              <a:t>取出相应行到</a:t>
            </a:r>
            <a:r>
              <a:rPr lang="en-US" altLang="zh-CN" sz="2000" dirty="0" smtClean="0"/>
              <a:t>Internal Row Buffer</a:t>
            </a:r>
            <a:r>
              <a:rPr lang="zh-CN" altLang="en-US" sz="2000" dirty="0" smtClean="0"/>
              <a:t> </a:t>
            </a:r>
            <a:r>
              <a:rPr lang="en-US" altLang="zh-CN" sz="2000" dirty="0" smtClean="0"/>
              <a:t>(2) </a:t>
            </a:r>
            <a:r>
              <a:rPr lang="zh-CN" altLang="en-US" sz="2000" dirty="0" smtClean="0"/>
              <a:t>发送</a:t>
            </a:r>
            <a:r>
              <a:rPr lang="en-US" altLang="zh-CN" sz="2000" dirty="0" smtClean="0"/>
              <a:t>CAS (Column Access Strobe)</a:t>
            </a:r>
            <a:r>
              <a:rPr lang="zh-CN" altLang="en-US" sz="2000" dirty="0" smtClean="0"/>
              <a:t>从</a:t>
            </a:r>
            <a:r>
              <a:rPr lang="en-US" altLang="zh-CN" sz="2000" dirty="0" smtClean="0"/>
              <a:t>Internal Row Buffer</a:t>
            </a:r>
            <a:r>
              <a:rPr lang="zh-CN" altLang="en-US" sz="2000" dirty="0" smtClean="0"/>
              <a:t>里面取出相应的列</a:t>
            </a:r>
            <a:endParaRPr lang="en-US" altLang="zh-CN" sz="2000" dirty="0" smtClean="0"/>
          </a:p>
          <a:p>
            <a:pPr lvl="1"/>
            <a:r>
              <a:rPr lang="zh-CN" altLang="en-US" sz="2000" dirty="0" smtClean="0"/>
              <a:t>读取一个</a:t>
            </a:r>
            <a:r>
              <a:rPr lang="en-US" altLang="zh-CN" sz="2000" dirty="0" err="1" smtClean="0"/>
              <a:t>supercell</a:t>
            </a:r>
            <a:r>
              <a:rPr lang="zh-CN" altLang="en-US" sz="2000" dirty="0" smtClean="0"/>
              <a:t>总是需要发送</a:t>
            </a:r>
            <a:r>
              <a:rPr lang="en-US" altLang="zh-CN" sz="2000" dirty="0" smtClean="0"/>
              <a:t>RAS</a:t>
            </a:r>
            <a:r>
              <a:rPr lang="zh-CN" altLang="en-US" sz="2000" dirty="0" smtClean="0"/>
              <a:t>和</a:t>
            </a:r>
            <a:r>
              <a:rPr lang="en-US" altLang="zh-CN" sz="2000" dirty="0" smtClean="0"/>
              <a:t>CAS</a:t>
            </a:r>
          </a:p>
        </p:txBody>
      </p:sp>
      <p:pic>
        <p:nvPicPr>
          <p:cNvPr id="4098" name="Picture 2"/>
          <p:cNvPicPr>
            <a:picLocks noChangeAspect="1" noChangeArrowheads="1"/>
          </p:cNvPicPr>
          <p:nvPr/>
        </p:nvPicPr>
        <p:blipFill>
          <a:blip r:embed="rId3" cstate="print"/>
          <a:srcRect/>
          <a:stretch>
            <a:fillRect/>
          </a:stretch>
        </p:blipFill>
        <p:spPr bwMode="auto">
          <a:xfrm>
            <a:off x="990600" y="3124200"/>
            <a:ext cx="7724775"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a:t>
            </a:r>
            <a:endParaRPr lang="en-US" altLang="zh-CN" sz="2400" dirty="0" smtClean="0"/>
          </a:p>
          <a:p>
            <a:pPr lvl="1"/>
            <a:r>
              <a:rPr lang="zh-CN" altLang="en-US" sz="2000" dirty="0" smtClean="0"/>
              <a:t>虚拟存储器的运行需要硬件和操作系统软件之间精密复杂的交互，包括对</a:t>
            </a:r>
            <a:r>
              <a:rPr lang="en-US" altLang="zh-CN" sz="2000" dirty="0" smtClean="0"/>
              <a:t>CPU</a:t>
            </a:r>
            <a:r>
              <a:rPr lang="zh-CN" altLang="en-US" sz="2000" dirty="0" smtClean="0"/>
              <a:t>生成的每个地址的硬件翻译。</a:t>
            </a:r>
            <a:r>
              <a:rPr lang="zh-CN" altLang="en-US" sz="2000" dirty="0" smtClean="0">
                <a:solidFill>
                  <a:srgbClr val="FF0000"/>
                </a:solidFill>
              </a:rPr>
              <a:t>其基本的思想是把一个进程虚拟存储器的内容存储在磁盘上，然后用主存作为磁盘的高速缓存</a:t>
            </a:r>
            <a:endParaRPr lang="en-US" altLang="zh-CN" sz="2000" dirty="0" smtClean="0">
              <a:solidFill>
                <a:srgbClr val="FF0000"/>
              </a:solidFill>
            </a:endParaRPr>
          </a:p>
        </p:txBody>
      </p:sp>
      <p:pic>
        <p:nvPicPr>
          <p:cNvPr id="9218" name="Picture 2"/>
          <p:cNvPicPr>
            <a:picLocks noChangeAspect="1" noChangeArrowheads="1"/>
          </p:cNvPicPr>
          <p:nvPr/>
        </p:nvPicPr>
        <p:blipFill>
          <a:blip r:embed="rId2" cstate="print"/>
          <a:srcRect/>
          <a:stretch>
            <a:fillRect/>
          </a:stretch>
        </p:blipFill>
        <p:spPr bwMode="auto">
          <a:xfrm>
            <a:off x="2057400" y="2657475"/>
            <a:ext cx="5495925" cy="420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存储器模块</a:t>
            </a:r>
            <a:r>
              <a:rPr lang="en-US" altLang="zh-CN" sz="2400" dirty="0" smtClean="0"/>
              <a:t>(Memory Module)</a:t>
            </a:r>
          </a:p>
          <a:p>
            <a:pPr lvl="1"/>
            <a:r>
              <a:rPr lang="en-US" altLang="zh-CN" sz="1800" dirty="0" smtClean="0"/>
              <a:t>DRAM</a:t>
            </a:r>
            <a:r>
              <a:rPr lang="zh-CN" altLang="en-US" sz="1800" dirty="0" smtClean="0"/>
              <a:t>芯片包装在存储器模块中，它是插到主板的扩展插槽上的。常见的包括</a:t>
            </a:r>
            <a:r>
              <a:rPr lang="en-US" altLang="zh-CN" sz="1800" dirty="0" smtClean="0"/>
              <a:t>168</a:t>
            </a:r>
            <a:r>
              <a:rPr lang="zh-CN" altLang="en-US" sz="1800" dirty="0" smtClean="0"/>
              <a:t>个引脚的</a:t>
            </a:r>
            <a:r>
              <a:rPr lang="en-US" altLang="zh-CN" sz="1800" dirty="0" smtClean="0"/>
              <a:t>Dual Inline Memory Module, DIMM</a:t>
            </a:r>
            <a:r>
              <a:rPr lang="zh-CN" altLang="en-US" sz="1800" dirty="0" smtClean="0"/>
              <a:t>，以</a:t>
            </a:r>
            <a:r>
              <a:rPr lang="en-US" altLang="zh-CN" sz="1800" dirty="0" smtClean="0"/>
              <a:t>64</a:t>
            </a:r>
            <a:r>
              <a:rPr lang="zh-CN" altLang="en-US" sz="1800" dirty="0" smtClean="0"/>
              <a:t>位为块传送数据到存储控制器或从存储器控制器传出数据；或</a:t>
            </a:r>
            <a:r>
              <a:rPr lang="en-US" altLang="zh-CN" sz="1800" dirty="0" smtClean="0"/>
              <a:t>72</a:t>
            </a:r>
            <a:r>
              <a:rPr lang="zh-CN" altLang="en-US" sz="1800" dirty="0" smtClean="0"/>
              <a:t>个引脚的</a:t>
            </a:r>
            <a:r>
              <a:rPr lang="en-US" altLang="zh-CN" sz="1800" dirty="0" smtClean="0"/>
              <a:t>Single Inline Memory Module, SIMM</a:t>
            </a:r>
            <a:r>
              <a:rPr lang="zh-CN" altLang="en-US" sz="1800" dirty="0" smtClean="0"/>
              <a:t>，以</a:t>
            </a:r>
            <a:r>
              <a:rPr lang="en-US" altLang="zh-CN" sz="1800" dirty="0" smtClean="0"/>
              <a:t>32</a:t>
            </a:r>
            <a:r>
              <a:rPr lang="zh-CN" altLang="en-US" sz="1800" dirty="0" smtClean="0"/>
              <a:t>位为块传送数据</a:t>
            </a:r>
            <a:endParaRPr lang="en-US" altLang="zh-CN" sz="1800" dirty="0" smtClean="0"/>
          </a:p>
        </p:txBody>
      </p:sp>
      <p:pic>
        <p:nvPicPr>
          <p:cNvPr id="5122" name="Picture 2"/>
          <p:cNvPicPr>
            <a:picLocks noChangeAspect="1" noChangeArrowheads="1"/>
          </p:cNvPicPr>
          <p:nvPr/>
        </p:nvPicPr>
        <p:blipFill>
          <a:blip r:embed="rId3" cstate="print"/>
          <a:srcRect/>
          <a:stretch>
            <a:fillRect/>
          </a:stretch>
        </p:blipFill>
        <p:spPr bwMode="auto">
          <a:xfrm>
            <a:off x="2209800" y="2712795"/>
            <a:ext cx="5010150" cy="4145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增强</a:t>
            </a:r>
            <a:r>
              <a:rPr lang="en-US" altLang="zh-CN" sz="2400" dirty="0" smtClean="0"/>
              <a:t>DRAM</a:t>
            </a:r>
          </a:p>
          <a:p>
            <a:pPr lvl="1"/>
            <a:r>
              <a:rPr lang="en-US" altLang="zh-CN" sz="2000" dirty="0" smtClean="0"/>
              <a:t>Fast Page Mode DRAM, </a:t>
            </a:r>
            <a:r>
              <a:rPr lang="zh-CN" altLang="en-US" sz="2000" dirty="0" smtClean="0"/>
              <a:t> </a:t>
            </a:r>
            <a:r>
              <a:rPr lang="en-US" altLang="zh-CN" sz="2000" dirty="0" smtClean="0"/>
              <a:t>FPM DRAM</a:t>
            </a:r>
            <a:r>
              <a:rPr lang="zh-CN" altLang="en-US" sz="2000" dirty="0" smtClean="0"/>
              <a:t>，如果当前的行地址和先前的行地址相同，重用先前的</a:t>
            </a:r>
            <a:r>
              <a:rPr lang="en-US" altLang="zh-CN" sz="2000" dirty="0" smtClean="0"/>
              <a:t>Internal  Row Buffer</a:t>
            </a:r>
            <a:r>
              <a:rPr lang="zh-CN" altLang="en-US" sz="2000" dirty="0" smtClean="0"/>
              <a:t>中的数据，可以节省</a:t>
            </a:r>
            <a:r>
              <a:rPr lang="en-US" altLang="zh-CN" sz="2000" dirty="0" smtClean="0"/>
              <a:t>RAS</a:t>
            </a:r>
            <a:r>
              <a:rPr lang="zh-CN" altLang="en-US" sz="2000" dirty="0" smtClean="0"/>
              <a:t>的发送</a:t>
            </a:r>
            <a:endParaRPr lang="en-US" altLang="zh-CN" sz="2000" dirty="0" smtClean="0"/>
          </a:p>
          <a:p>
            <a:pPr lvl="1"/>
            <a:r>
              <a:rPr lang="en-US" altLang="zh-CN" sz="2000" dirty="0" smtClean="0"/>
              <a:t>Extended Data Out DRAM, EDO DRAM</a:t>
            </a:r>
            <a:r>
              <a:rPr lang="zh-CN" altLang="en-US" sz="2000" dirty="0" smtClean="0"/>
              <a:t>，</a:t>
            </a:r>
            <a:r>
              <a:rPr lang="en-US" altLang="zh-CN" sz="2000" dirty="0" smtClean="0"/>
              <a:t>FPM DRAM</a:t>
            </a:r>
            <a:r>
              <a:rPr lang="zh-CN" altLang="en-US" sz="2000" dirty="0" smtClean="0"/>
              <a:t>的一个增强</a:t>
            </a:r>
            <a:endParaRPr lang="en-US" altLang="zh-CN" sz="2000" dirty="0" smtClean="0"/>
          </a:p>
          <a:p>
            <a:pPr lvl="1"/>
            <a:r>
              <a:rPr lang="en-US" altLang="zh-CN" sz="2000" dirty="0" smtClean="0"/>
              <a:t>Synchronous DRAM, SDRAM</a:t>
            </a:r>
            <a:r>
              <a:rPr lang="zh-CN" altLang="en-US" sz="2000" dirty="0" smtClean="0"/>
              <a:t>。比</a:t>
            </a:r>
            <a:r>
              <a:rPr lang="en-US" altLang="zh-CN" sz="2000" dirty="0" smtClean="0"/>
              <a:t>FPM, EDO DRAM (</a:t>
            </a:r>
            <a:r>
              <a:rPr lang="en-US" altLang="zh-CN" sz="2000" dirty="0" err="1" smtClean="0"/>
              <a:t>Async</a:t>
            </a:r>
            <a:r>
              <a:rPr lang="en-US" altLang="zh-CN" sz="2000" dirty="0" smtClean="0"/>
              <a:t>)</a:t>
            </a:r>
            <a:r>
              <a:rPr lang="zh-CN" altLang="en-US" sz="2000" dirty="0" smtClean="0"/>
              <a:t>更快</a:t>
            </a:r>
            <a:endParaRPr lang="en-US" altLang="zh-CN" sz="2000" dirty="0" smtClean="0"/>
          </a:p>
          <a:p>
            <a:pPr lvl="1"/>
            <a:r>
              <a:rPr lang="en-US" altLang="zh-CN" sz="2000" dirty="0" smtClean="0"/>
              <a:t>Double Data-rate Synchronous DRAM, DDR SDRAM, SDRAM</a:t>
            </a:r>
            <a:r>
              <a:rPr lang="zh-CN" altLang="en-US" sz="2000" dirty="0" smtClean="0"/>
              <a:t>的一个增强</a:t>
            </a:r>
            <a:endParaRPr lang="en-US" altLang="zh-CN" sz="2000" dirty="0" smtClean="0"/>
          </a:p>
          <a:p>
            <a:pPr lvl="1"/>
            <a:r>
              <a:rPr lang="en-US" altLang="zh-CN" sz="2000" dirty="0" smtClean="0"/>
              <a:t>DDR2 SDRAM,</a:t>
            </a:r>
            <a:r>
              <a:rPr lang="zh-CN" altLang="en-US" sz="2000" dirty="0" smtClean="0"/>
              <a:t> </a:t>
            </a:r>
            <a:r>
              <a:rPr lang="en-US" altLang="zh-CN" sz="2000" dirty="0" smtClean="0"/>
              <a:t>DDR3 SDRAM</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r>
              <a:rPr lang="zh-CN" altLang="en-US" sz="2000" dirty="0" smtClean="0"/>
              <a:t>当</a:t>
            </a:r>
            <a:r>
              <a:rPr lang="en-US" altLang="zh-CN" sz="2000" dirty="0" smtClean="0"/>
              <a:t>CPU</a:t>
            </a:r>
            <a:r>
              <a:rPr lang="zh-CN" altLang="en-US" sz="2000" dirty="0" smtClean="0"/>
              <a:t>执行 </a:t>
            </a:r>
            <a:r>
              <a:rPr lang="en-US" altLang="zh-CN" sz="2000" dirty="0" err="1" smtClean="0"/>
              <a:t>movl</a:t>
            </a:r>
            <a:r>
              <a:rPr lang="en-US" altLang="zh-CN" sz="2000" dirty="0" smtClean="0"/>
              <a:t> A, %</a:t>
            </a:r>
            <a:r>
              <a:rPr lang="en-US" altLang="zh-CN" sz="2000" dirty="0" err="1" smtClean="0"/>
              <a:t>eax</a:t>
            </a:r>
            <a:r>
              <a:rPr lang="en-US" altLang="zh-CN" sz="2000" dirty="0" smtClean="0"/>
              <a:t> </a:t>
            </a:r>
            <a:r>
              <a:rPr lang="zh-CN" altLang="en-US" sz="2000" dirty="0" smtClean="0"/>
              <a:t>操作会发生什么 </a:t>
            </a:r>
            <a:r>
              <a:rPr lang="en-US" altLang="zh-CN" sz="2000" dirty="0" smtClean="0"/>
              <a:t>?</a:t>
            </a:r>
            <a:br>
              <a:rPr lang="en-US" altLang="zh-CN" sz="2000" dirty="0" smtClean="0"/>
            </a:br>
            <a:r>
              <a:rPr lang="zh-CN" altLang="en-US" sz="2000" dirty="0" smtClean="0"/>
              <a:t>地址</a:t>
            </a:r>
            <a:r>
              <a:rPr lang="en-US" altLang="zh-CN" sz="2000" dirty="0" smtClean="0"/>
              <a:t>A</a:t>
            </a:r>
            <a:r>
              <a:rPr lang="zh-CN" altLang="en-US" sz="2000" dirty="0" smtClean="0"/>
              <a:t>的内容被加载到寄存器</a:t>
            </a:r>
            <a:r>
              <a:rPr lang="en-US" altLang="zh-CN" sz="2000" dirty="0" smtClean="0"/>
              <a:t>%</a:t>
            </a:r>
            <a:r>
              <a:rPr lang="en-US" altLang="zh-CN" sz="2000" dirty="0" err="1" smtClean="0"/>
              <a:t>eax</a:t>
            </a:r>
            <a:r>
              <a:rPr lang="zh-CN" altLang="en-US" sz="2000" dirty="0" smtClean="0"/>
              <a:t>中。</a:t>
            </a:r>
            <a:r>
              <a:rPr lang="en-US" altLang="zh-CN" sz="2000" dirty="0" smtClean="0"/>
              <a:t>CPU</a:t>
            </a:r>
            <a:r>
              <a:rPr lang="zh-CN" altLang="en-US" sz="2000" dirty="0" smtClean="0"/>
              <a:t>芯片上的总线接口电路发起总线的</a:t>
            </a:r>
            <a:r>
              <a:rPr lang="en-US" altLang="zh-CN" sz="2000" dirty="0" smtClean="0"/>
              <a:t>read transaction</a:t>
            </a:r>
            <a:r>
              <a:rPr lang="zh-CN" altLang="en-US" sz="2000" dirty="0" smtClean="0"/>
              <a:t>。</a:t>
            </a:r>
            <a:r>
              <a:rPr lang="en-US" altLang="zh-CN" sz="2000" dirty="0" smtClean="0"/>
              <a:t>Read </a:t>
            </a:r>
            <a:r>
              <a:rPr lang="en-US" altLang="zh-CN" sz="2000" dirty="0" err="1" smtClean="0"/>
              <a:t>tran</a:t>
            </a:r>
            <a:r>
              <a:rPr lang="zh-CN" altLang="en-US" sz="2000" dirty="0" smtClean="0"/>
              <a:t>是有三个步骤组成的。</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a:t>
            </a:r>
            <a:r>
              <a:rPr lang="en-US" altLang="zh-CN" sz="1800" dirty="0" smtClean="0"/>
              <a:t>A</a:t>
            </a:r>
            <a:r>
              <a:rPr lang="zh-CN" altLang="en-US" sz="1800" dirty="0" smtClean="0"/>
              <a:t>放到系统总线上。</a:t>
            </a:r>
            <a:r>
              <a:rPr lang="en-US" altLang="zh-CN" sz="1800" dirty="0" smtClean="0"/>
              <a:t>I/O</a:t>
            </a:r>
            <a:r>
              <a:rPr lang="zh-CN" altLang="en-US" sz="1800" dirty="0" smtClean="0"/>
              <a:t>桥将信号传递到存储总线</a:t>
            </a:r>
            <a:endParaRPr lang="en-US" altLang="zh-CN" sz="1800" dirty="0" smtClean="0"/>
          </a:p>
          <a:p>
            <a:pPr marL="1257300" lvl="2" indent="-342900">
              <a:buFont typeface="+mj-lt"/>
              <a:buAutoNum type="arabicParenR"/>
            </a:pPr>
            <a:r>
              <a:rPr lang="zh-CN" altLang="en-US" sz="1800" dirty="0" smtClean="0"/>
              <a:t>主存探测到存储器总线上的地址信号，从存储器总线读地址，从</a:t>
            </a:r>
            <a:r>
              <a:rPr lang="en-US" altLang="zh-CN" sz="1800" dirty="0" smtClean="0"/>
              <a:t>DRAM</a:t>
            </a:r>
            <a:r>
              <a:rPr lang="zh-CN" altLang="en-US" sz="1800" dirty="0" smtClean="0"/>
              <a:t>取出数据字，并将数据写到存储总线。</a:t>
            </a:r>
            <a:r>
              <a:rPr lang="en-US" altLang="zh-CN" sz="1800" dirty="0" smtClean="0"/>
              <a:t>I/O</a:t>
            </a:r>
            <a:r>
              <a:rPr lang="zh-CN" altLang="en-US" sz="1800" dirty="0" smtClean="0"/>
              <a:t>桥将存储器总线信号翻译成系统总线信号，然后沿着系统总线传递</a:t>
            </a:r>
            <a:endParaRPr lang="en-US" altLang="zh-CN" sz="1800" dirty="0" smtClean="0"/>
          </a:p>
          <a:p>
            <a:pPr marL="1257300" lvl="2" indent="-342900">
              <a:buFont typeface="+mj-lt"/>
              <a:buAutoNum type="arabicParenR"/>
            </a:pPr>
            <a:r>
              <a:rPr lang="en-US" altLang="zh-CN" sz="1800" dirty="0" smtClean="0"/>
              <a:t>CPU</a:t>
            </a:r>
            <a:r>
              <a:rPr lang="zh-CN" altLang="en-US" sz="1800" dirty="0" smtClean="0"/>
              <a:t>探测到系统总线上的数据，从总线上读数据，并将数据拷贝到</a:t>
            </a:r>
            <a:r>
              <a:rPr lang="en-US" altLang="zh-CN" sz="1800" dirty="0" smtClean="0"/>
              <a:t>%</a:t>
            </a:r>
            <a:r>
              <a:rPr lang="en-US" altLang="zh-CN" sz="1800" dirty="0" err="1" smtClean="0"/>
              <a:t>eax</a:t>
            </a:r>
            <a:endParaRPr lang="en-US" altLang="zh-CN" sz="1800" dirty="0" smtClean="0"/>
          </a:p>
          <a:p>
            <a:pPr lvl="1"/>
            <a:r>
              <a:rPr lang="en-US" altLang="zh-CN" sz="2000" dirty="0" err="1" smtClean="0"/>
              <a:t>movl</a:t>
            </a:r>
            <a:r>
              <a:rPr lang="en-US" altLang="zh-CN" sz="2000" dirty="0" smtClean="0"/>
              <a:t> %</a:t>
            </a:r>
            <a:r>
              <a:rPr lang="en-US" altLang="zh-CN" sz="2000" dirty="0" err="1" smtClean="0"/>
              <a:t>eax</a:t>
            </a:r>
            <a:r>
              <a:rPr lang="en-US" altLang="zh-CN" sz="2000" dirty="0" smtClean="0"/>
              <a:t>, A </a:t>
            </a:r>
            <a:r>
              <a:rPr lang="zh-CN" altLang="en-US" sz="2000" dirty="0" smtClean="0"/>
              <a:t>操作发生什么 </a:t>
            </a:r>
            <a:r>
              <a:rPr lang="en-US" altLang="zh-CN" sz="2000" dirty="0" smtClean="0"/>
              <a:t>?</a:t>
            </a:r>
            <a:br>
              <a:rPr lang="en-US" altLang="zh-CN" sz="2000" dirty="0" smtClean="0"/>
            </a:br>
            <a:r>
              <a:rPr lang="zh-CN" altLang="en-US" sz="2000" dirty="0" smtClean="0"/>
              <a:t>寄存器</a:t>
            </a:r>
            <a:r>
              <a:rPr lang="en-US" altLang="zh-CN" sz="2000" dirty="0" smtClean="0"/>
              <a:t>%</a:t>
            </a:r>
            <a:r>
              <a:rPr lang="en-US" altLang="zh-CN" sz="2000" dirty="0" err="1" smtClean="0"/>
              <a:t>eax</a:t>
            </a:r>
            <a:r>
              <a:rPr lang="zh-CN" altLang="en-US" sz="2000" dirty="0" smtClean="0"/>
              <a:t>的内容被写到地址</a:t>
            </a:r>
            <a:r>
              <a:rPr lang="en-US" altLang="zh-CN" sz="2000" dirty="0" smtClean="0"/>
              <a:t>A</a:t>
            </a:r>
            <a:r>
              <a:rPr lang="zh-CN" altLang="en-US" sz="2000" dirty="0" smtClean="0"/>
              <a:t>，</a:t>
            </a:r>
            <a:r>
              <a:rPr lang="en-US" altLang="zh-CN" sz="2000" dirty="0" smtClean="0"/>
              <a:t>CPU</a:t>
            </a:r>
            <a:r>
              <a:rPr lang="zh-CN" altLang="en-US" sz="2000" dirty="0" smtClean="0"/>
              <a:t>发起</a:t>
            </a:r>
            <a:r>
              <a:rPr lang="en-US" altLang="zh-CN" sz="2000" dirty="0" smtClean="0"/>
              <a:t>write transaction</a:t>
            </a:r>
            <a:r>
              <a:rPr lang="zh-CN" altLang="en-US" sz="2000" dirty="0" smtClean="0"/>
              <a:t>，同样有三个基本步骤</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将地址放到系统总线上。存储器从存储总线读出地址，并等待数据到达</a:t>
            </a:r>
            <a:endParaRPr lang="en-US" altLang="zh-CN" sz="1800" dirty="0" smtClean="0"/>
          </a:p>
          <a:p>
            <a:pPr marL="1257300" lvl="2" indent="-342900">
              <a:buFont typeface="+mj-lt"/>
              <a:buAutoNum type="arabicParenR"/>
            </a:pPr>
            <a:r>
              <a:rPr lang="en-US" altLang="zh-CN" sz="1800" dirty="0" smtClean="0"/>
              <a:t>CPU</a:t>
            </a:r>
            <a:r>
              <a:rPr lang="zh-CN" altLang="en-US" sz="1800" dirty="0" smtClean="0"/>
              <a:t>将</a:t>
            </a:r>
            <a:r>
              <a:rPr lang="en-US" altLang="zh-CN" sz="1800" dirty="0" smtClean="0"/>
              <a:t>%</a:t>
            </a:r>
            <a:r>
              <a:rPr lang="en-US" altLang="zh-CN" sz="1800" dirty="0" err="1" smtClean="0"/>
              <a:t>eax</a:t>
            </a:r>
            <a:r>
              <a:rPr lang="zh-CN" altLang="en-US" sz="1800" dirty="0" smtClean="0"/>
              <a:t>中的数据拷贝到系统总线</a:t>
            </a:r>
            <a:endParaRPr lang="en-US" altLang="zh-CN" sz="1800" dirty="0" smtClean="0"/>
          </a:p>
          <a:p>
            <a:pPr marL="1257300" lvl="2" indent="-342900">
              <a:buFont typeface="+mj-lt"/>
              <a:buAutoNum type="arabicParenR"/>
            </a:pPr>
            <a:r>
              <a:rPr lang="zh-CN" altLang="en-US" sz="1800" dirty="0" smtClean="0"/>
              <a:t>主存从存储器总线读出数据字，并且将这些位存储到</a:t>
            </a:r>
            <a:r>
              <a:rPr lang="en-US" altLang="zh-CN" sz="1800" dirty="0" smtClean="0"/>
              <a:t>DRAM</a:t>
            </a:r>
            <a:r>
              <a:rPr lang="zh-CN" altLang="en-US" sz="1800" dirty="0" smtClean="0"/>
              <a:t>中</a:t>
            </a:r>
            <a:endParaRPr lang="en-US" altLang="zh-CN" sz="1800"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0" y="228600"/>
            <a:ext cx="4691819" cy="54387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267200" y="212174"/>
            <a:ext cx="4876800" cy="51980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磁盘存储</a:t>
            </a:r>
            <a:endParaRPr lang="en-US" altLang="zh-CN" sz="2400" dirty="0" smtClean="0"/>
          </a:p>
          <a:p>
            <a:pPr lvl="1"/>
            <a:r>
              <a:rPr lang="zh-CN" altLang="en-US" sz="2000" dirty="0" smtClean="0"/>
              <a:t>磁盘结构</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1000" y="2438400"/>
            <a:ext cx="8124825"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逻辑磁盘块</a:t>
            </a:r>
            <a:endParaRPr lang="en-US" altLang="zh-CN" sz="2400" dirty="0" smtClean="0"/>
          </a:p>
          <a:p>
            <a:pPr lvl="1"/>
            <a:r>
              <a:rPr lang="zh-CN" altLang="en-US" sz="2000" dirty="0" smtClean="0"/>
              <a:t>现代磁盘将它们的构造呈现为一个简单的视图，一个</a:t>
            </a:r>
            <a:r>
              <a:rPr lang="en-US" altLang="zh-CN" sz="2000" dirty="0" smtClean="0"/>
              <a:t>B</a:t>
            </a:r>
            <a:r>
              <a:rPr lang="zh-CN" altLang="en-US" sz="2000" dirty="0" smtClean="0"/>
              <a:t>格扇区</a:t>
            </a:r>
            <a:r>
              <a:rPr lang="en-US" altLang="zh-CN" sz="2000" dirty="0" smtClean="0"/>
              <a:t>(sector-sized)</a:t>
            </a:r>
            <a:r>
              <a:rPr lang="zh-CN" altLang="en-US" sz="2000" dirty="0" smtClean="0"/>
              <a:t>的逻辑块</a:t>
            </a:r>
            <a:r>
              <a:rPr lang="en-US" altLang="zh-CN" sz="2000" dirty="0" smtClean="0"/>
              <a:t>(logical block)</a:t>
            </a:r>
            <a:r>
              <a:rPr lang="zh-CN" altLang="en-US" sz="2000" dirty="0" smtClean="0"/>
              <a:t>的序列，编号为</a:t>
            </a:r>
            <a:r>
              <a:rPr lang="en-US" altLang="zh-CN" sz="2000" dirty="0" smtClean="0"/>
              <a:t>0, 1, …, B-1.</a:t>
            </a:r>
            <a:r>
              <a:rPr lang="zh-CN" altLang="en-US" sz="2000" dirty="0" smtClean="0"/>
              <a:t>磁盘中有一个小的硬件</a:t>
            </a:r>
            <a:r>
              <a:rPr lang="en-US" altLang="zh-CN" sz="2000" dirty="0" smtClean="0"/>
              <a:t>/</a:t>
            </a:r>
            <a:r>
              <a:rPr lang="zh-CN" altLang="en-US" sz="2000" dirty="0" smtClean="0"/>
              <a:t>固件设备，为磁盘控制器，维护着逻辑块号和实际物理磁盘扇区之间的映射关系</a:t>
            </a:r>
            <a:endParaRPr lang="en-US" altLang="zh-CN" sz="2000" dirty="0" smtClean="0"/>
          </a:p>
          <a:p>
            <a:pPr lvl="1"/>
            <a:r>
              <a:rPr lang="zh-CN" altLang="en-US" sz="2000" dirty="0" smtClean="0"/>
              <a:t>当操作系统想要执行一个</a:t>
            </a:r>
            <a:r>
              <a:rPr lang="en-US" altLang="zh-CN" sz="2000" dirty="0" smtClean="0"/>
              <a:t>I/O</a:t>
            </a:r>
            <a:r>
              <a:rPr lang="zh-CN" altLang="en-US" sz="2000" dirty="0" smtClean="0"/>
              <a:t>操作时，例如读一个磁盘扇区的数据到主存，操作系统会发送一个命令道磁盘控制器，让它读某个逻辑块号。控制器上的固件执行一个快速表查找，将一个逻辑块号翻译成一个</a:t>
            </a:r>
            <a:r>
              <a:rPr lang="en-US" sz="2000" i="1" dirty="0" smtClean="0"/>
              <a:t>(surface, track, sector)</a:t>
            </a:r>
            <a:r>
              <a:rPr lang="zh-CN" altLang="en-US" sz="2000" dirty="0" smtClean="0"/>
              <a:t>的三元组，这个三元组唯一地标识了对于的物理扇区。控制器上的硬件解释这个三元组，将读</a:t>
            </a:r>
            <a:r>
              <a:rPr lang="en-US" altLang="zh-CN" sz="2000" dirty="0" smtClean="0"/>
              <a:t>/</a:t>
            </a:r>
            <a:r>
              <a:rPr lang="zh-CN" altLang="en-US" sz="2000" dirty="0" smtClean="0"/>
              <a:t>写头移动到适当的柱面，等待扇区移动到读</a:t>
            </a:r>
            <a:r>
              <a:rPr lang="en-US" altLang="zh-CN" sz="2000" dirty="0" smtClean="0"/>
              <a:t>/</a:t>
            </a:r>
            <a:r>
              <a:rPr lang="zh-CN" altLang="en-US" sz="2000" dirty="0" smtClean="0"/>
              <a:t>写头下，将读</a:t>
            </a:r>
            <a:r>
              <a:rPr lang="en-US" altLang="zh-CN" sz="2000" dirty="0" smtClean="0"/>
              <a:t>/</a:t>
            </a:r>
            <a:r>
              <a:rPr lang="zh-CN" altLang="en-US" sz="2000" dirty="0" smtClean="0"/>
              <a:t>写头感知到的位放到控制器上的一个小缓冲区中，然后将它们拷贝到主存中</a:t>
            </a:r>
            <a:endParaRPr lang="en-US" altLang="zh-CN" sz="2000" dirty="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I/O</a:t>
            </a:r>
            <a:r>
              <a:rPr lang="zh-CN" altLang="en-US" sz="2400" dirty="0" smtClean="0"/>
              <a:t>设备互连</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1752600"/>
            <a:ext cx="7667625" cy="4990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endParaRPr lang="en-US" altLang="zh-CN" sz="2400" dirty="0" smtClean="0"/>
          </a:p>
          <a:p>
            <a:pPr lvl="1"/>
            <a:r>
              <a:rPr lang="en-US" altLang="zh-CN" sz="2000" dirty="0" smtClean="0"/>
              <a:t>DMA, disk controller</a:t>
            </a:r>
            <a:br>
              <a:rPr lang="en-US" altLang="zh-CN" sz="2000" dirty="0" smtClean="0"/>
            </a:br>
            <a:r>
              <a:rPr lang="zh-CN" altLang="en-US" sz="2000" dirty="0" smtClean="0"/>
              <a:t>直接传输数据到内存，</a:t>
            </a:r>
            <a:r>
              <a:rPr lang="en-US" altLang="zh-CN" sz="2000" dirty="0" smtClean="0"/>
              <a:t/>
            </a:r>
            <a:br>
              <a:rPr lang="en-US" altLang="zh-CN" sz="2000" dirty="0" smtClean="0"/>
            </a:br>
            <a:r>
              <a:rPr lang="zh-CN" altLang="en-US" sz="2000" dirty="0" smtClean="0"/>
              <a:t>中途不需要</a:t>
            </a:r>
            <a:r>
              <a:rPr lang="en-US" altLang="zh-CN" sz="2000" dirty="0" smtClean="0"/>
              <a:t>CPU</a:t>
            </a:r>
            <a:r>
              <a:rPr lang="zh-CN" altLang="en-US" sz="2000" dirty="0" smtClean="0"/>
              <a:t>干预</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3886200" y="37476"/>
            <a:ext cx="4953000" cy="68205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r>
              <a:rPr lang="en-US" altLang="zh-CN" sz="2400" dirty="0" smtClean="0"/>
              <a:t>(Cont.)</a:t>
            </a:r>
          </a:p>
          <a:p>
            <a:pPr lvl="1"/>
            <a:endParaRPr lang="en-US" altLang="zh-CN" sz="2000" dirty="0" smtClean="0"/>
          </a:p>
        </p:txBody>
      </p:sp>
      <p:pic>
        <p:nvPicPr>
          <p:cNvPr id="9219" name="Picture 3"/>
          <p:cNvPicPr>
            <a:picLocks noChangeAspect="1" noChangeArrowheads="1"/>
          </p:cNvPicPr>
          <p:nvPr/>
        </p:nvPicPr>
        <p:blipFill>
          <a:blip r:embed="rId3" cstate="print"/>
          <a:srcRect/>
          <a:stretch>
            <a:fillRect/>
          </a:stretch>
        </p:blipFill>
        <p:spPr bwMode="auto">
          <a:xfrm>
            <a:off x="1066800" y="1905000"/>
            <a:ext cx="5981700" cy="3914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a:t>
            </a:r>
            <a:r>
              <a:rPr lang="en-US" altLang="zh-CN" sz="2400" dirty="0" smtClean="0"/>
              <a:t>(Solid State Disk, SSD)</a:t>
            </a:r>
          </a:p>
          <a:p>
            <a:pPr lvl="1"/>
            <a:r>
              <a:rPr lang="zh-CN" altLang="en-US" sz="2000" dirty="0" smtClean="0"/>
              <a:t>基于闪存的存储技术</a:t>
            </a:r>
            <a:endParaRPr lang="en-US" altLang="zh-CN" sz="2000" dirty="0" smtClean="0"/>
          </a:p>
          <a:p>
            <a:pPr lvl="1"/>
            <a:r>
              <a:rPr lang="zh-CN" altLang="en-US" sz="2000" dirty="0" smtClean="0"/>
              <a:t>一个</a:t>
            </a:r>
            <a:r>
              <a:rPr lang="en-US" altLang="zh-CN" sz="2000" dirty="0" smtClean="0"/>
              <a:t>SSD</a:t>
            </a:r>
            <a:r>
              <a:rPr lang="zh-CN" altLang="en-US" sz="2000" dirty="0" smtClean="0"/>
              <a:t>包由一个或多个闪存芯片和闪存翻译层</a:t>
            </a:r>
            <a:r>
              <a:rPr lang="en-US" altLang="zh-CN" sz="2000" dirty="0" smtClean="0"/>
              <a:t>(flash translation layer)</a:t>
            </a:r>
            <a:r>
              <a:rPr lang="zh-CN" altLang="en-US" sz="2000" dirty="0" smtClean="0"/>
              <a:t>组成，闪存芯片替代传统旋转磁盘中的机械驱动器，而闪存翻译层是一个硬件</a:t>
            </a:r>
            <a:r>
              <a:rPr lang="en-US" altLang="zh-CN" sz="2000" dirty="0" smtClean="0"/>
              <a:t>/</a:t>
            </a:r>
            <a:r>
              <a:rPr lang="zh-CN" altLang="en-US" sz="2000" dirty="0" smtClean="0"/>
              <a:t>估计设备扮演与磁盘控制器相同的角色，将对逻辑块的请求翻译成对底层物理设备的访问</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1676400" y="3505200"/>
            <a:ext cx="5934075"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Concurrency/Parallelism</a:t>
            </a:r>
          </a:p>
          <a:p>
            <a:pPr lvl="1"/>
            <a:r>
              <a:rPr lang="en-US" altLang="zh-CN" sz="2000" dirty="0" err="1" smtClean="0"/>
              <a:t>Hyperthreading</a:t>
            </a:r>
            <a:r>
              <a:rPr lang="en-US" altLang="zh-CN" sz="2000" dirty="0" smtClean="0"/>
              <a:t> (Simultaneous Multi-threading)</a:t>
            </a:r>
            <a:r>
              <a:rPr lang="zh-CN" altLang="en-US" sz="2000" dirty="0" smtClean="0"/>
              <a:t>，是允许一个</a:t>
            </a:r>
            <a:r>
              <a:rPr lang="en-US" altLang="zh-CN" sz="2000" dirty="0" smtClean="0"/>
              <a:t>CPU</a:t>
            </a:r>
            <a:r>
              <a:rPr lang="zh-CN" altLang="en-US" sz="2000" dirty="0" smtClean="0"/>
              <a:t>执行多个控制流的技术。它涉及</a:t>
            </a:r>
            <a:r>
              <a:rPr lang="en-US" altLang="zh-CN" sz="2000" dirty="0" smtClean="0"/>
              <a:t>CPU</a:t>
            </a:r>
            <a:r>
              <a:rPr lang="zh-CN" altLang="en-US" sz="2000" dirty="0" smtClean="0"/>
              <a:t>某些硬件有多个备份，比如程序计数器和寄存器；而其它硬件部分只有一份，比如浮点算术运算单元。常规的处理器需要大约</a:t>
            </a:r>
            <a:r>
              <a:rPr lang="en-US" altLang="zh-CN" sz="2000" dirty="0" smtClean="0"/>
              <a:t>20 000</a:t>
            </a:r>
            <a:r>
              <a:rPr lang="zh-CN" altLang="en-US" sz="2000" dirty="0" smtClean="0"/>
              <a:t>个时钟周期做不同的线程间切换，而超线程的处理器可以在单个周期的基础上决定要执行哪一个线程。下图是</a:t>
            </a:r>
            <a:r>
              <a:rPr lang="en-US" altLang="zh-CN" sz="2000" dirty="0" smtClean="0"/>
              <a:t>Intel Core i7</a:t>
            </a:r>
            <a:r>
              <a:rPr lang="zh-CN" altLang="en-US" sz="2000" dirty="0" smtClean="0"/>
              <a:t>系统结构</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2" cstate="print"/>
          <a:srcRect/>
          <a:stretch>
            <a:fillRect/>
          </a:stretch>
        </p:blipFill>
        <p:spPr bwMode="auto">
          <a:xfrm>
            <a:off x="1981200" y="3452589"/>
            <a:ext cx="3781425" cy="34054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固态硬盘读写性能</a:t>
            </a:r>
            <a:endParaRPr lang="en-US" altLang="zh-CN" sz="2400" dirty="0" smtClean="0"/>
          </a:p>
          <a:p>
            <a:pPr lvl="1"/>
            <a:r>
              <a:rPr lang="zh-CN" altLang="en-US" sz="2000" dirty="0" smtClean="0"/>
              <a:t>一个闪存由</a:t>
            </a:r>
            <a:r>
              <a:rPr lang="en-US" altLang="zh-CN" sz="2000" dirty="0" smtClean="0"/>
              <a:t>B</a:t>
            </a:r>
            <a:r>
              <a:rPr lang="zh-CN" altLang="en-US" sz="2000" dirty="0" smtClean="0"/>
              <a:t>个块的序列组成，每个块由</a:t>
            </a:r>
            <a:r>
              <a:rPr lang="en-US" altLang="zh-CN" sz="2000" dirty="0" smtClean="0"/>
              <a:t>P</a:t>
            </a:r>
            <a:r>
              <a:rPr lang="zh-CN" altLang="en-US" sz="2000" dirty="0" smtClean="0"/>
              <a:t>页组成。通常页的大小事</a:t>
            </a:r>
            <a:r>
              <a:rPr lang="en-US" altLang="zh-CN" sz="2000" dirty="0" smtClean="0"/>
              <a:t>512~4KB</a:t>
            </a:r>
            <a:r>
              <a:rPr lang="zh-CN" altLang="en-US" sz="2000" dirty="0" smtClean="0"/>
              <a:t>，块是有</a:t>
            </a:r>
            <a:r>
              <a:rPr lang="en-US" altLang="zh-CN" sz="2000" dirty="0" smtClean="0"/>
              <a:t>32~128</a:t>
            </a:r>
            <a:r>
              <a:rPr lang="zh-CN" altLang="en-US" sz="2000" dirty="0" smtClean="0"/>
              <a:t>个页组成的。</a:t>
            </a:r>
            <a:r>
              <a:rPr lang="zh-CN" altLang="en-US" sz="2000" dirty="0" smtClean="0">
                <a:solidFill>
                  <a:srgbClr val="FF0000"/>
                </a:solidFill>
              </a:rPr>
              <a:t>数据以页为单位读写。只有在一页所属的块整个被擦除了之后，才能写这一页</a:t>
            </a:r>
            <a:r>
              <a:rPr lang="en-US" altLang="zh-CN" sz="2000" dirty="0" smtClean="0">
                <a:solidFill>
                  <a:srgbClr val="FF0000"/>
                </a:solidFill>
              </a:rPr>
              <a:t>(</a:t>
            </a:r>
            <a:r>
              <a:rPr lang="zh-CN" altLang="en-US" sz="2000" dirty="0" smtClean="0">
                <a:solidFill>
                  <a:srgbClr val="FF0000"/>
                </a:solidFill>
              </a:rPr>
              <a:t>通常是指该块中的所有位都被设置成</a:t>
            </a:r>
            <a:r>
              <a:rPr lang="en-US" altLang="zh-CN" sz="2000" dirty="0" smtClean="0">
                <a:solidFill>
                  <a:srgbClr val="FF0000"/>
                </a:solidFill>
              </a:rPr>
              <a:t>1)</a:t>
            </a:r>
            <a:r>
              <a:rPr lang="zh-CN" altLang="en-US" sz="2000" dirty="0" smtClean="0">
                <a:solidFill>
                  <a:srgbClr val="FF0000"/>
                </a:solidFill>
              </a:rPr>
              <a:t>。</a:t>
            </a:r>
            <a:r>
              <a:rPr lang="zh-CN" altLang="en-US" sz="2000" dirty="0" smtClean="0"/>
              <a:t>一旦一个块被擦除之后，块中的每一页都可以不需要再进行擦除就可以写一次。在大约</a:t>
            </a:r>
            <a:r>
              <a:rPr lang="en-US" altLang="zh-CN" sz="2000" dirty="0" smtClean="0"/>
              <a:t>100 000</a:t>
            </a:r>
            <a:r>
              <a:rPr lang="zh-CN" altLang="en-US" sz="2000" dirty="0" smtClean="0"/>
              <a:t>次重复写之后，块就会磨损，以后就不能用了</a:t>
            </a:r>
            <a:endParaRPr lang="en-US" altLang="zh-CN" sz="2000" dirty="0" smtClean="0"/>
          </a:p>
          <a:p>
            <a:pPr lvl="1"/>
            <a:r>
              <a:rPr lang="zh-CN" altLang="en-US" sz="2000" dirty="0" smtClean="0"/>
              <a:t>随机写很慢，有两个原因：</a:t>
            </a:r>
            <a:r>
              <a:rPr lang="en-US" altLang="zh-CN" sz="2000" dirty="0" smtClean="0"/>
              <a:t>1) </a:t>
            </a:r>
            <a:r>
              <a:rPr lang="zh-CN" altLang="en-US" sz="2000" dirty="0" smtClean="0"/>
              <a:t>擦除块很慢，</a:t>
            </a:r>
            <a:r>
              <a:rPr lang="en-US" altLang="zh-CN" sz="2000" dirty="0" smtClean="0"/>
              <a:t>1ms</a:t>
            </a:r>
            <a:r>
              <a:rPr lang="zh-CN" altLang="en-US" sz="2000" dirty="0" smtClean="0"/>
              <a:t>级别，比访问页高一个多数量级；</a:t>
            </a:r>
            <a:r>
              <a:rPr lang="en-US" altLang="zh-CN" sz="2000" dirty="0" smtClean="0"/>
              <a:t>2) </a:t>
            </a:r>
            <a:r>
              <a:rPr lang="zh-CN" altLang="en-US" sz="2000" dirty="0" smtClean="0">
                <a:solidFill>
                  <a:srgbClr val="FF0000"/>
                </a:solidFill>
              </a:rPr>
              <a:t>如果写操作试图修改一个包含已经有数据</a:t>
            </a:r>
            <a:r>
              <a:rPr lang="en-US" altLang="zh-CN" sz="2000" dirty="0" smtClean="0">
                <a:solidFill>
                  <a:srgbClr val="FF0000"/>
                </a:solidFill>
              </a:rPr>
              <a:t>(</a:t>
            </a:r>
            <a:r>
              <a:rPr lang="zh-CN" altLang="en-US" sz="2000" dirty="0" smtClean="0">
                <a:solidFill>
                  <a:srgbClr val="FF0000"/>
                </a:solidFill>
              </a:rPr>
              <a:t>也就是不全为</a:t>
            </a:r>
            <a:r>
              <a:rPr lang="en-US" altLang="zh-CN" sz="2000" dirty="0" smtClean="0">
                <a:solidFill>
                  <a:srgbClr val="FF0000"/>
                </a:solidFill>
              </a:rPr>
              <a:t>1)</a:t>
            </a:r>
            <a:r>
              <a:rPr lang="zh-CN" altLang="en-US" sz="2000" dirty="0" smtClean="0">
                <a:solidFill>
                  <a:srgbClr val="FF0000"/>
                </a:solidFill>
              </a:rPr>
              <a:t>的页</a:t>
            </a:r>
            <a:r>
              <a:rPr lang="en-US" altLang="zh-CN" sz="2000" dirty="0" smtClean="0">
                <a:solidFill>
                  <a:srgbClr val="FF0000"/>
                </a:solidFill>
              </a:rPr>
              <a:t>p</a:t>
            </a:r>
            <a:r>
              <a:rPr lang="zh-CN" altLang="en-US" sz="2000" dirty="0" smtClean="0">
                <a:solidFill>
                  <a:srgbClr val="FF0000"/>
                </a:solidFill>
              </a:rPr>
              <a:t>，那么这个块中所有带有数据的页都必须被拷贝到一个新</a:t>
            </a:r>
            <a:r>
              <a:rPr lang="en-US" altLang="zh-CN" sz="2000" dirty="0" smtClean="0">
                <a:solidFill>
                  <a:srgbClr val="FF0000"/>
                </a:solidFill>
              </a:rPr>
              <a:t>(</a:t>
            </a:r>
            <a:r>
              <a:rPr lang="zh-CN" altLang="en-US" sz="2000" dirty="0" smtClean="0">
                <a:solidFill>
                  <a:srgbClr val="FF0000"/>
                </a:solidFill>
              </a:rPr>
              <a:t>擦除过的</a:t>
            </a:r>
            <a:r>
              <a:rPr lang="en-US" altLang="zh-CN" sz="2000" dirty="0" smtClean="0">
                <a:solidFill>
                  <a:srgbClr val="FF0000"/>
                </a:solidFill>
              </a:rPr>
              <a:t>)</a:t>
            </a:r>
            <a:r>
              <a:rPr lang="zh-CN" altLang="en-US" sz="2000" dirty="0" smtClean="0">
                <a:solidFill>
                  <a:srgbClr val="FF0000"/>
                </a:solidFill>
              </a:rPr>
              <a:t>块，然后才能对页</a:t>
            </a:r>
            <a:r>
              <a:rPr lang="en-US" altLang="zh-CN" sz="2000" dirty="0" smtClean="0">
                <a:solidFill>
                  <a:srgbClr val="FF0000"/>
                </a:solidFill>
              </a:rPr>
              <a:t>p</a:t>
            </a:r>
            <a:r>
              <a:rPr lang="zh-CN" altLang="en-US" sz="2000" dirty="0" smtClean="0">
                <a:solidFill>
                  <a:srgbClr val="FF0000"/>
                </a:solidFill>
              </a:rPr>
              <a:t>进行写</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3" cstate="print"/>
          <a:srcRect/>
          <a:stretch>
            <a:fillRect/>
          </a:stretch>
        </p:blipFill>
        <p:spPr bwMode="auto">
          <a:xfrm>
            <a:off x="1447800" y="4953000"/>
            <a:ext cx="6343650"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局部性</a:t>
            </a:r>
            <a:r>
              <a:rPr lang="en-US" altLang="zh-CN" sz="2400" dirty="0" smtClean="0"/>
              <a:t>(Locality)</a:t>
            </a:r>
          </a:p>
          <a:p>
            <a:pPr lvl="1"/>
            <a:r>
              <a:rPr lang="zh-CN" altLang="en-US" sz="2000" dirty="0" smtClean="0"/>
              <a:t>重复引用同一个变量的程序有良好的事件局部性</a:t>
            </a:r>
            <a:endParaRPr lang="en-US" altLang="zh-CN" sz="2000" dirty="0" smtClean="0"/>
          </a:p>
          <a:p>
            <a:pPr lvl="1"/>
            <a:r>
              <a:rPr lang="zh-CN" altLang="en-US" sz="2000" dirty="0" smtClean="0"/>
              <a:t>对于具有步长为</a:t>
            </a:r>
            <a:r>
              <a:rPr lang="en-US" altLang="zh-CN" sz="2000" dirty="0" smtClean="0"/>
              <a:t>k</a:t>
            </a:r>
            <a:r>
              <a:rPr lang="zh-CN" altLang="en-US" sz="2000" dirty="0" smtClean="0"/>
              <a:t>的引用模式的程序，步长越小，空间局部性越好。具有步长为</a:t>
            </a:r>
            <a:r>
              <a:rPr lang="en-US" altLang="zh-CN" sz="2000" dirty="0" smtClean="0"/>
              <a:t>1</a:t>
            </a:r>
            <a:r>
              <a:rPr lang="zh-CN" altLang="en-US" sz="2000" dirty="0" smtClean="0"/>
              <a:t>的引用模式的程序有很好的空间局部性。在存储器中以大步长跳来跳去的程序空间局部性会很差</a:t>
            </a:r>
            <a:endParaRPr lang="en-US" altLang="zh-CN" sz="2000" dirty="0" smtClean="0"/>
          </a:p>
          <a:p>
            <a:pPr lvl="1"/>
            <a:r>
              <a:rPr lang="zh-CN" altLang="en-US" sz="2000" dirty="0" smtClean="0"/>
              <a:t>对于取指令来说，循环有很好的时间和空间局部性。循环体越小，循环迭代次数越多，局部性越好</a:t>
            </a:r>
            <a:endParaRPr lang="en-US" altLang="zh-CN" sz="2000" dirty="0"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85800" y="1752600"/>
            <a:ext cx="8010525"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 </a:t>
            </a:r>
            <a:r>
              <a:rPr lang="zh-CN" altLang="en-US" sz="2400" dirty="0" smtClean="0"/>
              <a:t>设计</a:t>
            </a:r>
            <a:endParaRPr lang="en-US" altLang="zh-CN"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609600" y="1695450"/>
            <a:ext cx="7924800" cy="516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Direct-Mapped Caches</a:t>
            </a:r>
            <a:endParaRPr lang="en-US" altLang="zh-CN" sz="2400" dirty="0" smtClean="0"/>
          </a:p>
          <a:p>
            <a:pPr lvl="1"/>
            <a:r>
              <a:rPr lang="en-US" altLang="zh-CN" sz="2000" dirty="0" smtClean="0"/>
              <a:t>E = 1</a:t>
            </a:r>
          </a:p>
        </p:txBody>
      </p:sp>
      <p:pic>
        <p:nvPicPr>
          <p:cNvPr id="14339" name="Picture 3"/>
          <p:cNvPicPr>
            <a:picLocks noChangeAspect="1" noChangeArrowheads="1"/>
          </p:cNvPicPr>
          <p:nvPr/>
        </p:nvPicPr>
        <p:blipFill>
          <a:blip r:embed="rId3" cstate="print"/>
          <a:srcRect/>
          <a:stretch>
            <a:fillRect/>
          </a:stretch>
        </p:blipFill>
        <p:spPr bwMode="auto">
          <a:xfrm>
            <a:off x="533400" y="990600"/>
            <a:ext cx="6248400" cy="2301028"/>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533400" y="3581400"/>
            <a:ext cx="8305800" cy="2394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为什么用中间位来做索引</a:t>
            </a:r>
            <a:endParaRPr lang="en-US" altLang="zh-CN" sz="2400" dirty="0" smtClean="0"/>
          </a:p>
          <a:p>
            <a:pPr lvl="1"/>
            <a:r>
              <a:rPr lang="zh-CN" altLang="en-US" sz="2000" dirty="0" smtClean="0"/>
              <a:t>如果用高位做索引，那么一些连续的存储器块就会映射到相同的告诉缓存块。如果一个程序有良好的空间局部性，顺序扫描一个数组的元素，那么在任何时刻，告诉缓存都只保存着一个块大小的数组内容。这样对高速缓存的使用效率是很低的。以中间位作为索引，相邻的块总是映射到不同的高速缓存行。在这种情况下，高速缓存能够存放更多的来自数组的数据</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2362200" y="3434108"/>
            <a:ext cx="4295775" cy="34238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Set Associative Caches</a:t>
            </a:r>
            <a:endParaRPr lang="en-US" altLang="zh-CN" sz="2400" dirty="0" smtClean="0"/>
          </a:p>
          <a:p>
            <a:pPr lvl="1"/>
            <a:r>
              <a:rPr lang="en-US" altLang="zh-CN" sz="2000" dirty="0" smtClean="0"/>
              <a:t>1 &lt; E &lt; C/B</a:t>
            </a:r>
          </a:p>
          <a:p>
            <a:pPr lvl="1"/>
            <a:r>
              <a:rPr lang="en-US" altLang="zh-CN" sz="2000" dirty="0" smtClean="0"/>
              <a:t>LFU(Least-Frequently-Used)/LRU(Least-Recently-Used)</a:t>
            </a:r>
            <a:r>
              <a:rPr lang="zh-CN" altLang="en-US" sz="2000" dirty="0" smtClean="0"/>
              <a:t>替换策略</a:t>
            </a:r>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914400" y="1295400"/>
            <a:ext cx="5867400" cy="2836271"/>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066800" y="4343400"/>
            <a:ext cx="7296328"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Fully Associative Caches</a:t>
            </a:r>
            <a:endParaRPr lang="en-US" altLang="zh-CN" sz="2400" dirty="0" smtClean="0"/>
          </a:p>
          <a:p>
            <a:pPr lvl="1"/>
            <a:r>
              <a:rPr lang="en-US" altLang="zh-CN" sz="2000" dirty="0" smtClean="0"/>
              <a:t>E = C/B, TLB </a:t>
            </a:r>
            <a:r>
              <a:rPr lang="zh-CN" altLang="en-US" sz="2000" dirty="0" smtClean="0"/>
              <a:t>采用</a:t>
            </a:r>
            <a:r>
              <a:rPr lang="en-US" altLang="zh-CN" sz="2000" dirty="0" smtClean="0"/>
              <a:t>FAC</a:t>
            </a:r>
          </a:p>
        </p:txBody>
      </p:sp>
      <p:pic>
        <p:nvPicPr>
          <p:cNvPr id="17410" name="Picture 2"/>
          <p:cNvPicPr>
            <a:picLocks noChangeAspect="1" noChangeArrowheads="1"/>
          </p:cNvPicPr>
          <p:nvPr/>
        </p:nvPicPr>
        <p:blipFill>
          <a:blip r:embed="rId3" cstate="print"/>
          <a:srcRect/>
          <a:stretch>
            <a:fillRect/>
          </a:stretch>
        </p:blipFill>
        <p:spPr bwMode="auto">
          <a:xfrm>
            <a:off x="819150" y="1990725"/>
            <a:ext cx="7372350" cy="12573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838200" y="3429000"/>
            <a:ext cx="5667375"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r>
              <a:rPr lang="zh-CN" altLang="en-US" sz="2400" dirty="0" smtClean="0"/>
              <a:t>写问题</a:t>
            </a:r>
            <a:endParaRPr lang="en-US" altLang="zh-CN" sz="2400" dirty="0" smtClean="0"/>
          </a:p>
          <a:p>
            <a:pPr lvl="1"/>
            <a:r>
              <a:rPr lang="zh-CN" altLang="en-US" sz="2000" dirty="0" smtClean="0"/>
              <a:t>写命中</a:t>
            </a:r>
            <a:endParaRPr lang="en-US" altLang="zh-CN" sz="2000" dirty="0" smtClean="0"/>
          </a:p>
          <a:p>
            <a:pPr lvl="2"/>
            <a:r>
              <a:rPr lang="zh-CN" altLang="en-US" sz="1800" dirty="0" smtClean="0"/>
              <a:t>直写</a:t>
            </a:r>
            <a:r>
              <a:rPr lang="en-US" altLang="zh-CN" sz="1800" dirty="0" smtClean="0"/>
              <a:t>(write through)</a:t>
            </a:r>
            <a:r>
              <a:rPr lang="zh-CN" altLang="en-US" sz="1800" dirty="0" smtClean="0"/>
              <a:t>，写命中</a:t>
            </a:r>
            <a:r>
              <a:rPr lang="en-US" altLang="zh-CN" sz="1800" dirty="0" smtClean="0"/>
              <a:t>cache</a:t>
            </a:r>
            <a:r>
              <a:rPr lang="zh-CN" altLang="en-US" sz="1800" dirty="0" smtClean="0"/>
              <a:t>之后，立即将</a:t>
            </a:r>
            <a:r>
              <a:rPr lang="en-US" altLang="zh-CN" sz="1800" dirty="0" smtClean="0"/>
              <a:t>cache</a:t>
            </a:r>
            <a:r>
              <a:rPr lang="zh-CN" altLang="en-US" sz="1800" dirty="0" smtClean="0"/>
              <a:t>快写回到紧接着的低一层中。简单，但总线数据流量大</a:t>
            </a:r>
            <a:endParaRPr lang="en-US" altLang="zh-CN" sz="1800" dirty="0" smtClean="0"/>
          </a:p>
          <a:p>
            <a:pPr lvl="2"/>
            <a:r>
              <a:rPr lang="zh-CN" altLang="en-US" sz="1800" dirty="0" smtClean="0"/>
              <a:t>写回</a:t>
            </a:r>
            <a:r>
              <a:rPr lang="en-US" altLang="zh-CN" sz="1800" dirty="0" smtClean="0"/>
              <a:t>(write back)</a:t>
            </a:r>
            <a:r>
              <a:rPr lang="zh-CN" altLang="en-US" sz="1800" dirty="0" smtClean="0"/>
              <a:t>，写命中</a:t>
            </a:r>
            <a:r>
              <a:rPr lang="en-US" altLang="zh-CN" sz="1800" dirty="0" smtClean="0"/>
              <a:t>cache</a:t>
            </a:r>
            <a:r>
              <a:rPr lang="zh-CN" altLang="en-US" sz="1800" dirty="0" smtClean="0"/>
              <a:t>之后，尽可能低推迟存储器更新，只有当替换算法要驱逐更新过的块时，才把它写到紧接着的低一层中。总线数据流量小，但工艺复杂，需要维护额外的</a:t>
            </a:r>
            <a:r>
              <a:rPr lang="en-US" altLang="zh-CN" sz="1800" dirty="0" smtClean="0"/>
              <a:t>dirty</a:t>
            </a:r>
            <a:r>
              <a:rPr lang="zh-CN" altLang="en-US" sz="1800" dirty="0" smtClean="0"/>
              <a:t>位</a:t>
            </a:r>
            <a:endParaRPr lang="en-US" altLang="zh-CN" sz="1800" dirty="0" smtClean="0"/>
          </a:p>
          <a:p>
            <a:pPr lvl="1"/>
            <a:r>
              <a:rPr lang="zh-CN" altLang="en-US" sz="2000" dirty="0" smtClean="0"/>
              <a:t>写不命中</a:t>
            </a:r>
            <a:endParaRPr lang="en-US" altLang="zh-CN" sz="2000" dirty="0" smtClean="0"/>
          </a:p>
          <a:p>
            <a:pPr lvl="2"/>
            <a:r>
              <a:rPr lang="zh-CN" altLang="en-US" sz="1800" dirty="0" smtClean="0"/>
              <a:t>写分配</a:t>
            </a:r>
            <a:r>
              <a:rPr lang="en-US" altLang="zh-CN" sz="1800" dirty="0" smtClean="0"/>
              <a:t>(write allocate)</a:t>
            </a:r>
            <a:r>
              <a:rPr lang="zh-CN" altLang="en-US" sz="1800" dirty="0" smtClean="0"/>
              <a:t>，加载相应的低一层中的块到</a:t>
            </a:r>
            <a:r>
              <a:rPr lang="en-US" altLang="zh-CN" sz="1800" dirty="0" smtClean="0"/>
              <a:t>cache</a:t>
            </a:r>
            <a:r>
              <a:rPr lang="zh-CN" altLang="en-US" sz="1800" dirty="0" smtClean="0"/>
              <a:t>中，然后更新这个</a:t>
            </a:r>
            <a:r>
              <a:rPr lang="en-US" altLang="zh-CN" sz="1800" dirty="0" smtClean="0"/>
              <a:t>cache</a:t>
            </a:r>
            <a:r>
              <a:rPr lang="zh-CN" altLang="en-US" sz="1800" dirty="0" smtClean="0"/>
              <a:t>块。不命中会导致一个块从低一层传送到</a:t>
            </a:r>
            <a:r>
              <a:rPr lang="en-US" altLang="zh-CN" sz="1800" dirty="0" smtClean="0"/>
              <a:t>cache</a:t>
            </a:r>
          </a:p>
          <a:p>
            <a:pPr lvl="2"/>
            <a:r>
              <a:rPr lang="zh-CN" altLang="en-US" sz="1800" dirty="0" smtClean="0"/>
              <a:t>非写分配</a:t>
            </a:r>
            <a:r>
              <a:rPr lang="en-US" altLang="zh-CN" sz="1800" dirty="0" smtClean="0"/>
              <a:t>(non-write allocate)</a:t>
            </a:r>
            <a:r>
              <a:rPr lang="zh-CN" altLang="en-US" sz="1800" dirty="0" smtClean="0"/>
              <a:t>，直接把这个字写回到低一层中</a:t>
            </a:r>
            <a:endParaRPr lang="en-US" altLang="zh-CN" sz="1800" dirty="0" smtClean="0"/>
          </a:p>
          <a:p>
            <a:pPr lvl="1"/>
            <a:r>
              <a:rPr lang="en-US" altLang="zh-CN" sz="2000" dirty="0" smtClean="0"/>
              <a:t>write through  </a:t>
            </a:r>
            <a:r>
              <a:rPr lang="en-US" altLang="zh-CN" sz="2000" dirty="0" smtClean="0">
                <a:sym typeface="Wingdings" pitchFamily="2" charset="2"/>
              </a:rPr>
              <a:t>&lt;=&gt; </a:t>
            </a:r>
            <a:r>
              <a:rPr lang="en-US" altLang="zh-CN" sz="2000" dirty="0" smtClean="0"/>
              <a:t>non-write allocate </a:t>
            </a:r>
          </a:p>
          <a:p>
            <a:pPr lvl="1"/>
            <a:r>
              <a:rPr lang="en-US" altLang="zh-CN" sz="2000" dirty="0" smtClean="0"/>
              <a:t>write back &lt;=&gt; write allocate</a:t>
            </a:r>
          </a:p>
          <a:p>
            <a:pPr lvl="1"/>
            <a:r>
              <a:rPr lang="zh-CN" altLang="en-US" sz="2000" dirty="0" smtClean="0"/>
              <a:t>一般而言，高速缓存越往下层，越可能使用</a:t>
            </a:r>
            <a:r>
              <a:rPr lang="en-US" altLang="zh-CN" sz="2000" dirty="0" smtClean="0"/>
              <a:t>write back</a:t>
            </a:r>
            <a:r>
              <a:rPr lang="zh-CN" altLang="en-US" sz="2000" dirty="0" smtClean="0"/>
              <a:t>而不是</a:t>
            </a:r>
            <a:r>
              <a:rPr lang="en-US" altLang="zh-CN" sz="2000" dirty="0" smtClean="0"/>
              <a:t>write through</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a:t>
            </a:r>
            <a:r>
              <a:rPr lang="en-US" altLang="zh-CN" sz="2400" dirty="0" smtClean="0"/>
              <a:t>shell console</a:t>
            </a:r>
            <a:r>
              <a:rPr lang="zh-CN" altLang="en-US" sz="2400" dirty="0" smtClean="0"/>
              <a:t>上执行</a:t>
            </a:r>
            <a:r>
              <a:rPr lang="en-US" altLang="zh-CN" sz="2400" dirty="0" smtClean="0"/>
              <a:t>./p</a:t>
            </a:r>
            <a:r>
              <a:rPr lang="zh-CN" altLang="en-US" sz="2400" dirty="0" smtClean="0"/>
              <a:t>程序</a:t>
            </a:r>
            <a:endParaRPr lang="en-US" altLang="zh-CN" sz="2400" dirty="0" smtClean="0"/>
          </a:p>
          <a:p>
            <a:pPr lvl="1"/>
            <a:r>
              <a:rPr lang="en-US" altLang="zh-CN" sz="2000" dirty="0" smtClean="0"/>
              <a:t>Shell</a:t>
            </a:r>
            <a:r>
              <a:rPr lang="zh-CN" altLang="en-US" sz="2000" dirty="0" smtClean="0"/>
              <a:t>调用驻留在存储器中的操作系统的</a:t>
            </a:r>
            <a:r>
              <a:rPr lang="en-US" altLang="zh-CN" sz="2000" dirty="0" smtClean="0"/>
              <a:t>loader</a:t>
            </a:r>
            <a:r>
              <a:rPr lang="zh-CN" altLang="en-US" sz="2000" dirty="0" smtClean="0"/>
              <a:t>，把可执行文件</a:t>
            </a:r>
            <a:r>
              <a:rPr lang="en-US" altLang="zh-CN" sz="2000" dirty="0" smtClean="0"/>
              <a:t>p</a:t>
            </a:r>
            <a:r>
              <a:rPr lang="zh-CN" altLang="en-US" sz="2000" dirty="0" smtClean="0"/>
              <a:t>中的代码和数据拷贝到存储器中，然后将控制转移到程序的开头</a:t>
            </a:r>
            <a:endParaRPr lang="en-US" altLang="zh-CN" sz="2000" dirty="0" smtClean="0"/>
          </a:p>
          <a:p>
            <a:pPr marL="342900" lvl="1" indent="-342900">
              <a:buFont typeface="Arial" pitchFamily="34" charset="0"/>
              <a:buChar char="•"/>
            </a:pPr>
            <a:r>
              <a:rPr lang="en-US" altLang="zh-CN" sz="2400" dirty="0" smtClean="0"/>
              <a:t>ELF</a:t>
            </a:r>
            <a:r>
              <a:rPr lang="zh-CN" altLang="en-US" sz="2400" dirty="0" smtClean="0"/>
              <a:t>可重定位文件</a:t>
            </a:r>
            <a:endParaRPr lang="en-US" altLang="zh-CN" sz="2400" dirty="0" smtClean="0"/>
          </a:p>
          <a:p>
            <a:pPr lvl="1"/>
            <a:r>
              <a:rPr lang="en-US" altLang="zh-CN" sz="2000" dirty="0" err="1" smtClean="0"/>
              <a:t>readelf</a:t>
            </a:r>
            <a:endParaRPr lang="en-US" altLang="zh-CN" sz="2000" dirty="0" smtClean="0"/>
          </a:p>
        </p:txBody>
      </p:sp>
      <p:pic>
        <p:nvPicPr>
          <p:cNvPr id="18434" name="Picture 2"/>
          <p:cNvPicPr>
            <a:picLocks noChangeAspect="1" noChangeArrowheads="1"/>
          </p:cNvPicPr>
          <p:nvPr/>
        </p:nvPicPr>
        <p:blipFill>
          <a:blip r:embed="rId3" cstate="print"/>
          <a:srcRect/>
          <a:stretch>
            <a:fillRect/>
          </a:stretch>
        </p:blipFill>
        <p:spPr bwMode="auto">
          <a:xfrm>
            <a:off x="2590800" y="3276600"/>
            <a:ext cx="3362325" cy="322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Words(</a:t>
            </a:r>
            <a:r>
              <a:rPr lang="zh-CN" altLang="en-US" sz="2400" dirty="0" smtClean="0"/>
              <a:t>字</a:t>
            </a:r>
            <a:r>
              <a:rPr lang="en-US" altLang="zh-CN" sz="2400" dirty="0" smtClean="0"/>
              <a:t>)</a:t>
            </a:r>
          </a:p>
          <a:p>
            <a:pPr lvl="1"/>
            <a:r>
              <a:rPr lang="zh-CN" altLang="en-US" sz="2000" dirty="0" smtClean="0"/>
              <a:t>每台计算机有一个字长</a:t>
            </a:r>
            <a:r>
              <a:rPr lang="en-US" altLang="zh-CN" sz="2000" dirty="0" smtClean="0"/>
              <a:t>(word size)</a:t>
            </a:r>
            <a:r>
              <a:rPr lang="zh-CN" altLang="en-US" sz="2000" dirty="0" smtClean="0"/>
              <a:t>，指明整数和指针数据的标称大小</a:t>
            </a:r>
            <a:r>
              <a:rPr lang="en-US" altLang="zh-CN" sz="2000" dirty="0" smtClean="0"/>
              <a:t>(nominal size)</a:t>
            </a:r>
            <a:r>
              <a:rPr lang="zh-CN" altLang="en-US" sz="2000" dirty="0" smtClean="0"/>
              <a:t>，这个系统参数也决定了虚拟地址空间的最大大小</a:t>
            </a:r>
            <a:endParaRPr lang="en-US" altLang="zh-CN" sz="2000" dirty="0" smtClean="0"/>
          </a:p>
          <a:p>
            <a:pPr marL="342900" lvl="1" indent="-342900">
              <a:buFont typeface="Arial" pitchFamily="34" charset="0"/>
              <a:buChar char="•"/>
            </a:pPr>
            <a:r>
              <a:rPr lang="zh-CN" altLang="en-US" sz="2400" dirty="0" smtClean="0"/>
              <a:t>字节顺序</a:t>
            </a:r>
            <a:endParaRPr lang="en-US" altLang="zh-CN" sz="2400" dirty="0" smtClean="0"/>
          </a:p>
          <a:p>
            <a:pPr lvl="1"/>
            <a:r>
              <a:rPr lang="en-US" altLang="zh-CN" sz="2000" dirty="0" smtClean="0"/>
              <a:t>little </a:t>
            </a:r>
            <a:r>
              <a:rPr lang="en-US" altLang="zh-CN" sz="2000" dirty="0" err="1" smtClean="0"/>
              <a:t>endian</a:t>
            </a:r>
            <a:r>
              <a:rPr lang="zh-CN" altLang="en-US" sz="2000" dirty="0" smtClean="0"/>
              <a:t>：低地址存储低有效字节，</a:t>
            </a:r>
            <a:r>
              <a:rPr lang="en-US" altLang="zh-CN" sz="2000" dirty="0" smtClean="0"/>
              <a:t>Intel</a:t>
            </a:r>
          </a:p>
          <a:p>
            <a:pPr lvl="1"/>
            <a:r>
              <a:rPr lang="en-US" altLang="zh-CN" sz="2000" dirty="0" smtClean="0"/>
              <a:t>big </a:t>
            </a:r>
            <a:r>
              <a:rPr lang="en-US" altLang="zh-CN" sz="2000" dirty="0" err="1" smtClean="0"/>
              <a:t>endian</a:t>
            </a:r>
            <a:r>
              <a:rPr lang="zh-CN" altLang="en-US" sz="2000" dirty="0" smtClean="0"/>
              <a:t>：低地址储存高有效字节，</a:t>
            </a:r>
            <a:r>
              <a:rPr lang="en-US" altLang="zh-CN" sz="2000" dirty="0" smtClean="0"/>
              <a:t>IBM,</a:t>
            </a:r>
            <a:r>
              <a:rPr lang="zh-CN" altLang="en-US" sz="2000" dirty="0" smtClean="0"/>
              <a:t> </a:t>
            </a:r>
            <a:r>
              <a:rPr lang="en-US" altLang="zh-CN" sz="2000" dirty="0" smtClean="0"/>
              <a:t>Sun</a:t>
            </a:r>
          </a:p>
          <a:p>
            <a:pPr lvl="1">
              <a:buFont typeface="Wingdings" pitchFamily="2" charset="2"/>
              <a:buChar char="Ø"/>
            </a:pPr>
            <a:r>
              <a:rPr lang="zh-CN" altLang="en-US" sz="2000" dirty="0" smtClean="0"/>
              <a:t>网络传输</a:t>
            </a:r>
            <a:r>
              <a:rPr lang="en-US" altLang="zh-CN" sz="2000" dirty="0" smtClean="0"/>
              <a:t>, C</a:t>
            </a:r>
            <a:r>
              <a:rPr lang="zh-CN" altLang="en-US" sz="2000" dirty="0" smtClean="0"/>
              <a:t>语言强制类型转换等需要注意</a:t>
            </a:r>
            <a:endParaRPr lang="en-US" altLang="zh-CN" sz="2000" dirty="0" smtClean="0"/>
          </a:p>
          <a:p>
            <a:pPr lvl="1">
              <a:buFont typeface="Wingdings" pitchFamily="2" charset="2"/>
              <a:buChar char="Ø"/>
            </a:pPr>
            <a:r>
              <a:rPr lang="en-US" altLang="zh-CN" sz="2000" dirty="0" smtClean="0"/>
              <a:t>0x01234567</a:t>
            </a:r>
            <a:r>
              <a:rPr lang="zh-CN" altLang="en-US" sz="2000" dirty="0" smtClean="0"/>
              <a:t>最高有效字节为</a:t>
            </a:r>
            <a:r>
              <a:rPr lang="en-US" altLang="zh-CN" sz="2000" dirty="0" smtClean="0"/>
              <a:t>0x01</a:t>
            </a:r>
            <a:r>
              <a:rPr lang="zh-CN" altLang="en-US" sz="2000" dirty="0" smtClean="0"/>
              <a:t>，最低有效字节为</a:t>
            </a:r>
            <a:r>
              <a:rPr lang="en-US" altLang="zh-CN" sz="2000" dirty="0" smtClean="0"/>
              <a:t>0x67</a:t>
            </a:r>
            <a:endParaRPr lang="en-US" altLang="zh-CN" sz="2000" dirty="0" smtClean="0">
              <a:solidFill>
                <a:srgbClr val="FF0000"/>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4419600"/>
            <a:ext cx="500062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链接器如何解析多重定义的全局符号</a:t>
            </a:r>
            <a:endParaRPr lang="en-US" altLang="zh-CN" sz="2400" dirty="0" smtClean="0"/>
          </a:p>
          <a:p>
            <a:pPr lvl="1"/>
            <a:r>
              <a:rPr lang="zh-CN" altLang="en-US" sz="2000" dirty="0" smtClean="0"/>
              <a:t>编译器向汇编器输出每个全局符号，或者是</a:t>
            </a:r>
            <a:r>
              <a:rPr lang="en-US" altLang="zh-CN" sz="2000" dirty="0" smtClean="0"/>
              <a:t>strong</a:t>
            </a:r>
            <a:r>
              <a:rPr lang="zh-CN" altLang="en-US" sz="2000" dirty="0" smtClean="0"/>
              <a:t>，或者是</a:t>
            </a:r>
            <a:r>
              <a:rPr lang="en-US" altLang="zh-CN" sz="2000" dirty="0" smtClean="0"/>
              <a:t>weak</a:t>
            </a:r>
            <a:r>
              <a:rPr lang="zh-CN" altLang="en-US" sz="2000" dirty="0" smtClean="0"/>
              <a:t>，汇编器把这个信息隐含地编码在可重定位目标文件的符号表里。</a:t>
            </a:r>
            <a:r>
              <a:rPr lang="zh-CN" altLang="en-US" sz="2000" dirty="0" smtClean="0">
                <a:solidFill>
                  <a:srgbClr val="FF0000"/>
                </a:solidFill>
              </a:rPr>
              <a:t>函数和已初始化的全局变量是</a:t>
            </a:r>
            <a:r>
              <a:rPr lang="en-US" altLang="zh-CN" sz="2000" dirty="0" smtClean="0">
                <a:solidFill>
                  <a:srgbClr val="FF0000"/>
                </a:solidFill>
              </a:rPr>
              <a:t>strong</a:t>
            </a:r>
            <a:r>
              <a:rPr lang="zh-CN" altLang="en-US" sz="2000" dirty="0" smtClean="0">
                <a:solidFill>
                  <a:srgbClr val="FF0000"/>
                </a:solidFill>
              </a:rPr>
              <a:t>符号，未初始化的全局变量是</a:t>
            </a:r>
            <a:r>
              <a:rPr lang="en-US" altLang="zh-CN" sz="2000" dirty="0" smtClean="0">
                <a:solidFill>
                  <a:srgbClr val="FF0000"/>
                </a:solidFill>
              </a:rPr>
              <a:t>weak</a:t>
            </a:r>
            <a:r>
              <a:rPr lang="zh-CN" altLang="en-US" sz="2000" dirty="0" smtClean="0">
                <a:solidFill>
                  <a:srgbClr val="FF0000"/>
                </a:solidFill>
              </a:rPr>
              <a:t>符号</a:t>
            </a:r>
            <a:endParaRPr lang="en-US" altLang="zh-CN" sz="2000" dirty="0" smtClean="0">
              <a:solidFill>
                <a:srgbClr val="FF0000"/>
              </a:solidFill>
            </a:endParaRPr>
          </a:p>
          <a:p>
            <a:pPr lvl="1"/>
            <a:r>
              <a:rPr lang="zh-CN" altLang="en-US" sz="2000" dirty="0" smtClean="0"/>
              <a:t>根据</a:t>
            </a:r>
            <a:r>
              <a:rPr lang="en-US" altLang="zh-CN" sz="2000" dirty="0" smtClean="0"/>
              <a:t>strong</a:t>
            </a:r>
            <a:r>
              <a:rPr lang="zh-CN" altLang="en-US" sz="2000" dirty="0" smtClean="0"/>
              <a:t>和</a:t>
            </a:r>
            <a:r>
              <a:rPr lang="en-US" altLang="zh-CN" sz="2000" dirty="0" smtClean="0"/>
              <a:t>weak</a:t>
            </a:r>
            <a:r>
              <a:rPr lang="zh-CN" altLang="en-US" sz="2000" dirty="0" smtClean="0"/>
              <a:t>符号的定义，</a:t>
            </a:r>
            <a:r>
              <a:rPr lang="en-US" altLang="zh-CN" sz="2000" dirty="0" smtClean="0"/>
              <a:t>UNIX</a:t>
            </a:r>
            <a:r>
              <a:rPr lang="zh-CN" altLang="en-US" sz="2000" dirty="0" smtClean="0"/>
              <a:t>链接器应用一下规则处理多重定义的全局符号</a:t>
            </a:r>
            <a:endParaRPr lang="en-US" altLang="zh-CN" sz="2000" dirty="0" smtClean="0"/>
          </a:p>
          <a:p>
            <a:pPr lvl="2"/>
            <a:r>
              <a:rPr lang="zh-CN" altLang="en-US" sz="1800" dirty="0" smtClean="0"/>
              <a:t>规则</a:t>
            </a:r>
            <a:r>
              <a:rPr lang="en-US" altLang="zh-CN" sz="1800" dirty="0" smtClean="0"/>
              <a:t>1</a:t>
            </a:r>
            <a:r>
              <a:rPr lang="zh-CN" altLang="en-US" sz="1800" dirty="0" smtClean="0"/>
              <a:t>：不允许有多个</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2</a:t>
            </a:r>
            <a:r>
              <a:rPr lang="zh-CN" altLang="en-US" sz="1800" dirty="0" smtClean="0"/>
              <a:t>：如果有一个</a:t>
            </a:r>
            <a:r>
              <a:rPr lang="en-US" altLang="zh-CN" sz="1800" dirty="0" smtClean="0"/>
              <a:t>strong</a:t>
            </a:r>
            <a:r>
              <a:rPr lang="zh-CN" altLang="en-US" sz="1800" dirty="0" smtClean="0"/>
              <a:t>符号和多个</a:t>
            </a:r>
            <a:r>
              <a:rPr lang="en-US" altLang="zh-CN" sz="1800" dirty="0" smtClean="0"/>
              <a:t>weak</a:t>
            </a:r>
            <a:r>
              <a:rPr lang="zh-CN" altLang="en-US" sz="1800" dirty="0" smtClean="0"/>
              <a:t>符号，那么选择</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3</a:t>
            </a:r>
            <a:r>
              <a:rPr lang="zh-CN" altLang="en-US" sz="1800" dirty="0" smtClean="0"/>
              <a:t>：如果有多个</a:t>
            </a:r>
            <a:r>
              <a:rPr lang="en-US" altLang="zh-CN" sz="1800" dirty="0" smtClean="0"/>
              <a:t>weak</a:t>
            </a:r>
            <a:r>
              <a:rPr lang="zh-CN" altLang="en-US" sz="1800" dirty="0" smtClean="0"/>
              <a:t>符号，那么从这些</a:t>
            </a:r>
            <a:r>
              <a:rPr lang="en-US" altLang="zh-CN" sz="1800" dirty="0" smtClean="0"/>
              <a:t>weak</a:t>
            </a:r>
            <a:r>
              <a:rPr lang="zh-CN" altLang="en-US" sz="1800" dirty="0" smtClean="0"/>
              <a:t>符号中任意选择一个</a:t>
            </a:r>
            <a:endParaRPr lang="en-US" altLang="zh-CN" sz="1800"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多个强符号，编译器报错</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2000" dirty="0" smtClean="0"/>
              <a:t>一个强符号，一个弱符号，编译器选择定义在另一个模块中的强符号</a:t>
            </a:r>
            <a:endParaRPr lang="en-US" altLang="zh-CN" sz="2000" dirty="0" smtClean="0"/>
          </a:p>
        </p:txBody>
      </p:sp>
      <p:pic>
        <p:nvPicPr>
          <p:cNvPr id="19459" name="Picture 3"/>
          <p:cNvPicPr>
            <a:picLocks noChangeAspect="1" noChangeArrowheads="1"/>
          </p:cNvPicPr>
          <p:nvPr/>
        </p:nvPicPr>
        <p:blipFill>
          <a:blip r:embed="rId3" cstate="print"/>
          <a:srcRect/>
          <a:stretch>
            <a:fillRect/>
          </a:stretch>
        </p:blipFill>
        <p:spPr bwMode="auto">
          <a:xfrm>
            <a:off x="2057400" y="1981200"/>
            <a:ext cx="4438650" cy="154305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2057400" y="4229100"/>
            <a:ext cx="4752975" cy="262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多个弱符号，编译器随机选择</a:t>
            </a:r>
            <a:endParaRPr lang="en-US" altLang="zh-CN" sz="2000" dirty="0" smtClean="0"/>
          </a:p>
          <a:p>
            <a:pPr lvl="1"/>
            <a:r>
              <a:rPr lang="en-US" altLang="zh-CN" sz="2000" dirty="0" smtClean="0"/>
              <a:t>GCC -</a:t>
            </a:r>
            <a:r>
              <a:rPr lang="en-US" altLang="zh-CN" sz="2000" dirty="0" err="1" smtClean="0"/>
              <a:t>fno</a:t>
            </a:r>
            <a:r>
              <a:rPr lang="en-US" altLang="zh-CN" sz="2000" dirty="0" smtClean="0"/>
              <a:t>-common </a:t>
            </a:r>
            <a:r>
              <a:rPr lang="zh-CN" altLang="en-US" sz="2000" dirty="0" smtClean="0"/>
              <a:t>强制报错，当有多个弱符号时</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990600" y="2438400"/>
            <a:ext cx="4676775" cy="3048000"/>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990600" y="5562600"/>
            <a:ext cx="3228975" cy="67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静态链接库</a:t>
            </a:r>
            <a:endParaRPr lang="en-US" altLang="zh-CN" sz="2400" dirty="0" smtClean="0"/>
          </a:p>
          <a:p>
            <a:pPr lvl="1"/>
            <a:r>
              <a:rPr lang="zh-CN" altLang="en-US" sz="2000" dirty="0" smtClean="0"/>
              <a:t>在链接静态库时，链</a:t>
            </a:r>
            <a:r>
              <a:rPr lang="en-US" altLang="zh-CN" sz="2000" dirty="0" smtClean="0"/>
              <a:t/>
            </a:r>
            <a:br>
              <a:rPr lang="en-US" altLang="zh-CN" sz="2000" dirty="0" smtClean="0"/>
            </a:br>
            <a:r>
              <a:rPr lang="zh-CN" altLang="en-US" sz="2000" dirty="0" smtClean="0"/>
              <a:t>接器将</a:t>
            </a:r>
            <a:r>
              <a:rPr lang="zh-CN" altLang="en-US" sz="2000" dirty="0" smtClean="0">
                <a:solidFill>
                  <a:srgbClr val="FF0000"/>
                </a:solidFill>
              </a:rPr>
              <a:t>只拷贝被程序</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引用的目标模块</a:t>
            </a:r>
            <a:endParaRPr lang="en-US" altLang="zh-CN" sz="2000" dirty="0" smtClean="0">
              <a:solidFill>
                <a:srgbClr val="FF0000"/>
              </a:solidFill>
            </a:endParaRPr>
          </a:p>
          <a:p>
            <a:pPr lvl="1"/>
            <a:r>
              <a:rPr lang="en-US" altLang="zh-CN" sz="2000" dirty="0" smtClean="0">
                <a:solidFill>
                  <a:srgbClr val="FF0000"/>
                </a:solidFill>
              </a:rPr>
              <a:t>-static</a:t>
            </a:r>
            <a:r>
              <a:rPr lang="zh-CN" altLang="en-US" sz="2000" dirty="0" smtClean="0"/>
              <a:t>告诉编译驱动程</a:t>
            </a:r>
            <a:r>
              <a:rPr lang="en-US" altLang="zh-CN" sz="2000" dirty="0" smtClean="0"/>
              <a:t/>
            </a:r>
            <a:br>
              <a:rPr lang="en-US" altLang="zh-CN" sz="2000" dirty="0" smtClean="0"/>
            </a:br>
            <a:r>
              <a:rPr lang="zh-CN" altLang="en-US" sz="2000" dirty="0" smtClean="0"/>
              <a:t>序，链接器应该构建</a:t>
            </a:r>
            <a:r>
              <a:rPr lang="en-US" altLang="zh-CN" sz="2000" dirty="0" smtClean="0"/>
              <a:t/>
            </a:r>
            <a:br>
              <a:rPr lang="en-US" altLang="zh-CN" sz="2000" dirty="0" smtClean="0"/>
            </a:br>
            <a:r>
              <a:rPr lang="zh-CN" altLang="en-US" sz="2000" dirty="0" smtClean="0"/>
              <a:t>一个完全链接的可执</a:t>
            </a:r>
            <a:r>
              <a:rPr lang="en-US" altLang="zh-CN" sz="2000" dirty="0" smtClean="0"/>
              <a:t/>
            </a:r>
            <a:br>
              <a:rPr lang="en-US" altLang="zh-CN" sz="2000" dirty="0" smtClean="0"/>
            </a:br>
            <a:r>
              <a:rPr lang="zh-CN" altLang="en-US" sz="2000" dirty="0" smtClean="0"/>
              <a:t>行目标文件，它可加</a:t>
            </a:r>
            <a:r>
              <a:rPr lang="en-US" altLang="zh-CN" sz="2000" dirty="0" smtClean="0"/>
              <a:t/>
            </a:r>
            <a:br>
              <a:rPr lang="en-US" altLang="zh-CN" sz="2000" dirty="0" smtClean="0"/>
            </a:br>
            <a:r>
              <a:rPr lang="zh-CN" altLang="en-US" sz="2000" dirty="0" smtClean="0"/>
              <a:t>载到存储器中运行，</a:t>
            </a:r>
            <a:r>
              <a:rPr lang="en-US" altLang="zh-CN" sz="2000" dirty="0" smtClean="0"/>
              <a:t/>
            </a:r>
            <a:br>
              <a:rPr lang="en-US" altLang="zh-CN" sz="2000" dirty="0" smtClean="0"/>
            </a:br>
            <a:r>
              <a:rPr lang="zh-CN" altLang="en-US" sz="2000" dirty="0" smtClean="0"/>
              <a:t>在加载时无需更进一</a:t>
            </a:r>
            <a:r>
              <a:rPr lang="en-US" altLang="zh-CN" sz="2000" dirty="0" smtClean="0"/>
              <a:t/>
            </a:r>
            <a:br>
              <a:rPr lang="en-US" altLang="zh-CN" sz="2000" dirty="0" smtClean="0"/>
            </a:br>
            <a:r>
              <a:rPr lang="zh-CN" altLang="en-US" sz="2000" dirty="0" smtClean="0"/>
              <a:t>步链接</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1509" name="Picture 5"/>
          <p:cNvPicPr>
            <a:picLocks noChangeAspect="1" noChangeArrowheads="1"/>
          </p:cNvPicPr>
          <p:nvPr/>
        </p:nvPicPr>
        <p:blipFill>
          <a:blip r:embed="rId3" cstate="print"/>
          <a:srcRect/>
          <a:stretch>
            <a:fillRect/>
          </a:stretch>
        </p:blipFill>
        <p:spPr bwMode="auto">
          <a:xfrm>
            <a:off x="3379901" y="0"/>
            <a:ext cx="5764099" cy="68708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链接器使用静态链接库解析引用的方法</a:t>
            </a:r>
            <a:endParaRPr lang="en-US" altLang="zh-CN" sz="2400" dirty="0" smtClean="0"/>
          </a:p>
          <a:p>
            <a:pPr lvl="1"/>
            <a:r>
              <a:rPr lang="zh-CN" altLang="en-US" sz="2000" dirty="0" smtClean="0"/>
              <a:t>在符号解析阶段，链接器从左到又按照他们在编译器驱动程序命令行上出现的相同顺序来扫描可重定位目标文件和</a:t>
            </a:r>
            <a:r>
              <a:rPr lang="en-US" altLang="zh-CN" sz="2000" dirty="0" smtClean="0"/>
              <a:t>archive</a:t>
            </a:r>
            <a:r>
              <a:rPr lang="zh-CN" altLang="en-US" sz="2000" dirty="0" smtClean="0"/>
              <a:t>文件。链接器维持一个可重定位目标文件的集合</a:t>
            </a:r>
            <a:r>
              <a:rPr lang="en-US" altLang="zh-CN" sz="2000" dirty="0" smtClean="0"/>
              <a:t>E</a:t>
            </a:r>
            <a:r>
              <a:rPr lang="zh-CN" altLang="en-US" sz="2000" dirty="0" smtClean="0"/>
              <a:t>，一个未解析的符号集合</a:t>
            </a:r>
            <a:r>
              <a:rPr lang="en-US" altLang="zh-CN" sz="2000" dirty="0" smtClean="0"/>
              <a:t>U</a:t>
            </a:r>
            <a:r>
              <a:rPr lang="zh-CN" altLang="en-US" sz="2000" dirty="0" smtClean="0"/>
              <a:t>，以及一个在前面输入文件中已定义的符号集合</a:t>
            </a:r>
            <a:r>
              <a:rPr lang="en-US" altLang="zh-CN" sz="2000" dirty="0" smtClean="0"/>
              <a:t>D</a:t>
            </a:r>
            <a:r>
              <a:rPr lang="zh-CN" altLang="en-US" sz="2000" dirty="0" smtClean="0"/>
              <a:t>。初始时，</a:t>
            </a:r>
            <a:r>
              <a:rPr lang="en-US" altLang="zh-CN" sz="2000" dirty="0" smtClean="0"/>
              <a:t>E, U</a:t>
            </a:r>
            <a:r>
              <a:rPr lang="zh-CN" altLang="en-US" sz="2000" dirty="0" smtClean="0"/>
              <a:t>和</a:t>
            </a:r>
            <a:r>
              <a:rPr lang="en-US" altLang="zh-CN" sz="2000" dirty="0" smtClean="0"/>
              <a:t>D</a:t>
            </a:r>
            <a:r>
              <a:rPr lang="zh-CN" altLang="en-US" sz="2000" dirty="0" smtClean="0"/>
              <a:t>都是空的</a:t>
            </a:r>
            <a:endParaRPr lang="en-US" altLang="zh-CN" sz="2000" dirty="0" smtClean="0"/>
          </a:p>
          <a:p>
            <a:pPr lvl="2"/>
            <a:r>
              <a:rPr lang="zh-CN" altLang="en-US" sz="1800" dirty="0" smtClean="0"/>
              <a:t>对于命令行上的每个输入文件</a:t>
            </a:r>
            <a:r>
              <a:rPr lang="en-US" altLang="zh-CN" sz="1800" dirty="0" smtClean="0"/>
              <a:t>f</a:t>
            </a:r>
            <a:r>
              <a:rPr lang="zh-CN" altLang="en-US" sz="1800" dirty="0" smtClean="0"/>
              <a:t>，链接器会判断</a:t>
            </a:r>
            <a:r>
              <a:rPr lang="en-US" altLang="zh-CN" sz="1800" dirty="0" smtClean="0"/>
              <a:t>f</a:t>
            </a:r>
            <a:r>
              <a:rPr lang="zh-CN" altLang="en-US" sz="1800" dirty="0" smtClean="0"/>
              <a:t>是一个目标文件还是一个</a:t>
            </a:r>
            <a:r>
              <a:rPr lang="en-US" altLang="zh-CN" sz="1800" dirty="0" smtClean="0"/>
              <a:t>archive</a:t>
            </a:r>
            <a:r>
              <a:rPr lang="zh-CN" altLang="en-US" sz="1800" dirty="0" smtClean="0"/>
              <a:t>文件。如果</a:t>
            </a:r>
            <a:r>
              <a:rPr lang="en-US" altLang="zh-CN" sz="1800" dirty="0" smtClean="0"/>
              <a:t>f</a:t>
            </a:r>
            <a:r>
              <a:rPr lang="zh-CN" altLang="en-US" sz="1800" dirty="0" smtClean="0"/>
              <a:t>是一个目标文件，那么链接器把</a:t>
            </a:r>
            <a:r>
              <a:rPr lang="en-US" altLang="zh-CN" sz="1800" dirty="0" smtClean="0"/>
              <a:t>f</a:t>
            </a:r>
            <a:r>
              <a:rPr lang="zh-CN" altLang="en-US" sz="1800" dirty="0" smtClean="0"/>
              <a:t>添加到</a:t>
            </a:r>
            <a:r>
              <a:rPr lang="en-US" altLang="zh-CN" sz="1800" dirty="0" smtClean="0"/>
              <a:t>E</a:t>
            </a:r>
            <a:r>
              <a:rPr lang="zh-CN" altLang="en-US" sz="1800" dirty="0" smtClean="0"/>
              <a:t>，修改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f</a:t>
            </a:r>
            <a:r>
              <a:rPr lang="zh-CN" altLang="en-US" sz="1800" dirty="0" smtClean="0"/>
              <a:t>中的符号定义和引用，并继续下一个输入文件</a:t>
            </a:r>
            <a:endParaRPr lang="en-US" altLang="zh-CN" sz="1800" dirty="0" smtClean="0"/>
          </a:p>
          <a:p>
            <a:pPr lvl="2"/>
            <a:r>
              <a:rPr lang="zh-CN" altLang="en-US" sz="1800" dirty="0" smtClean="0"/>
              <a:t>如果</a:t>
            </a:r>
            <a:r>
              <a:rPr lang="en-US" altLang="zh-CN" sz="1800" dirty="0" smtClean="0"/>
              <a:t>f</a:t>
            </a:r>
            <a:r>
              <a:rPr lang="zh-CN" altLang="en-US" sz="1800" dirty="0" smtClean="0"/>
              <a:t>是一个</a:t>
            </a:r>
            <a:r>
              <a:rPr lang="en-US" altLang="zh-CN" sz="1800" dirty="0" smtClean="0"/>
              <a:t>archive</a:t>
            </a:r>
            <a:r>
              <a:rPr lang="zh-CN" altLang="en-US" sz="1800" dirty="0" smtClean="0"/>
              <a:t>文件，那么链接器就尝试匹配</a:t>
            </a:r>
            <a:r>
              <a:rPr lang="en-US" altLang="zh-CN" sz="1800" dirty="0" smtClean="0"/>
              <a:t>U</a:t>
            </a:r>
            <a:r>
              <a:rPr lang="zh-CN" altLang="en-US" sz="1800" dirty="0" smtClean="0"/>
              <a:t>中未解析的符号和由</a:t>
            </a:r>
            <a:r>
              <a:rPr lang="en-US" altLang="zh-CN" sz="1800" dirty="0" smtClean="0"/>
              <a:t>archive</a:t>
            </a:r>
            <a:r>
              <a:rPr lang="zh-CN" altLang="en-US" sz="1800" dirty="0" smtClean="0"/>
              <a:t>文件成员定义的符号。如果某个</a:t>
            </a:r>
            <a:r>
              <a:rPr lang="en-US" altLang="zh-CN" sz="1800" dirty="0" smtClean="0"/>
              <a:t>archive</a:t>
            </a:r>
            <a:r>
              <a:rPr lang="zh-CN" altLang="en-US" sz="1800" dirty="0" smtClean="0"/>
              <a:t>文集成员</a:t>
            </a:r>
            <a:r>
              <a:rPr lang="en-US" altLang="zh-CN" sz="1800" dirty="0" smtClean="0"/>
              <a:t>m</a:t>
            </a:r>
            <a:r>
              <a:rPr lang="zh-CN" altLang="en-US" sz="1800" dirty="0" smtClean="0"/>
              <a:t>，定义了一个符号来解析</a:t>
            </a:r>
            <a:r>
              <a:rPr lang="en-US" altLang="zh-CN" sz="1800" dirty="0" smtClean="0"/>
              <a:t>U</a:t>
            </a:r>
            <a:r>
              <a:rPr lang="zh-CN" altLang="en-US" sz="1800" dirty="0" smtClean="0"/>
              <a:t>中的一个引用，那么就将</a:t>
            </a:r>
            <a:r>
              <a:rPr lang="en-US" altLang="zh-CN" sz="1800" dirty="0" smtClean="0"/>
              <a:t>m</a:t>
            </a:r>
            <a:r>
              <a:rPr lang="zh-CN" altLang="en-US" sz="1800" dirty="0" smtClean="0"/>
              <a:t>加到</a:t>
            </a:r>
            <a:r>
              <a:rPr lang="en-US" altLang="zh-CN" sz="1800" dirty="0" smtClean="0"/>
              <a:t>E</a:t>
            </a:r>
            <a:r>
              <a:rPr lang="zh-CN" altLang="en-US" sz="1800" dirty="0" smtClean="0"/>
              <a:t>中，并且链接器修改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m</a:t>
            </a:r>
            <a:r>
              <a:rPr lang="zh-CN" altLang="en-US" sz="1800" dirty="0" smtClean="0"/>
              <a:t>中的符号定义和引用。对</a:t>
            </a:r>
            <a:r>
              <a:rPr lang="en-US" altLang="zh-CN" sz="1800" dirty="0" smtClean="0"/>
              <a:t>archive</a:t>
            </a:r>
            <a:r>
              <a:rPr lang="zh-CN" altLang="en-US" sz="1800" dirty="0" smtClean="0"/>
              <a:t>文件中所有的成员目标文件都反复进行这个过程，知道</a:t>
            </a:r>
            <a:r>
              <a:rPr lang="en-US" altLang="zh-CN" sz="1800" dirty="0" smtClean="0"/>
              <a:t>U</a:t>
            </a:r>
            <a:r>
              <a:rPr lang="zh-CN" altLang="en-US" sz="1800" dirty="0" smtClean="0"/>
              <a:t>和</a:t>
            </a:r>
            <a:r>
              <a:rPr lang="en-US" altLang="zh-CN" sz="1800" dirty="0" smtClean="0"/>
              <a:t>D</a:t>
            </a:r>
            <a:r>
              <a:rPr lang="zh-CN" altLang="en-US" sz="1800" dirty="0" smtClean="0"/>
              <a:t>都不再发生变化。在此时，任何不包含在</a:t>
            </a:r>
            <a:r>
              <a:rPr lang="en-US" altLang="zh-CN" sz="1800" dirty="0" smtClean="0"/>
              <a:t>E</a:t>
            </a:r>
            <a:r>
              <a:rPr lang="zh-CN" altLang="en-US" sz="1800" dirty="0" smtClean="0"/>
              <a:t>中的成员目标文件都简单地被丢弃，而链接器将继续处理下一个输入文件</a:t>
            </a:r>
            <a:endParaRPr lang="en-US" altLang="zh-CN" sz="1800" dirty="0" smtClean="0"/>
          </a:p>
          <a:p>
            <a:pPr lvl="2"/>
            <a:r>
              <a:rPr lang="zh-CN" altLang="en-US" sz="1800" dirty="0" smtClean="0"/>
              <a:t>如果当链接器完成对命令行上输入文件的扫描后，</a:t>
            </a:r>
            <a:r>
              <a:rPr lang="en-US" altLang="zh-CN" sz="1800" dirty="0" smtClean="0"/>
              <a:t>U</a:t>
            </a:r>
            <a:r>
              <a:rPr lang="zh-CN" altLang="en-US" sz="1800" dirty="0" smtClean="0"/>
              <a:t>是非空的，那么链接器就会输出错误并终止。否则，它会合并和重定位</a:t>
            </a:r>
            <a:r>
              <a:rPr lang="en-US" altLang="zh-CN" sz="1800" dirty="0" smtClean="0"/>
              <a:t>E</a:t>
            </a:r>
            <a:r>
              <a:rPr lang="zh-CN" altLang="en-US" sz="1800" dirty="0" smtClean="0"/>
              <a:t>中的目标文件，从而构建输出的可执行文件</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链接器使用静态库解析引用示例</a:t>
            </a:r>
            <a:endParaRPr lang="en-US" altLang="zh-CN" sz="2400" dirty="0" smtClean="0"/>
          </a:p>
          <a:p>
            <a:pPr lvl="1"/>
            <a:r>
              <a:rPr lang="zh-CN" altLang="en-US" sz="2000" dirty="0" smtClean="0"/>
              <a:t>静态库</a:t>
            </a:r>
            <a:r>
              <a:rPr lang="en-US" altLang="zh-CN" sz="2000" dirty="0" err="1" smtClean="0"/>
              <a:t>libvector.a</a:t>
            </a:r>
            <a:r>
              <a:rPr lang="zh-CN" altLang="en-US" sz="2000" dirty="0" smtClean="0"/>
              <a:t>应该放在命令行</a:t>
            </a:r>
            <a:r>
              <a:rPr lang="en-US" altLang="zh-CN" sz="2000" dirty="0" smtClean="0"/>
              <a:t>main2.c</a:t>
            </a:r>
            <a:r>
              <a:rPr lang="zh-CN" altLang="en-US" sz="2000" dirty="0" smtClean="0"/>
              <a:t>后面</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2000" dirty="0" err="1" smtClean="0"/>
              <a:t>libx.a</a:t>
            </a:r>
            <a:r>
              <a:rPr lang="en-US" altLang="zh-CN" sz="2000" dirty="0" smtClean="0"/>
              <a:t> </a:t>
            </a:r>
            <a:r>
              <a:rPr lang="zh-CN" altLang="en-US" sz="2000" dirty="0" smtClean="0"/>
              <a:t>引用了</a:t>
            </a:r>
            <a:r>
              <a:rPr lang="en-US" altLang="zh-CN" sz="2000" dirty="0" err="1" smtClean="0"/>
              <a:t>liby.a</a:t>
            </a:r>
            <a:r>
              <a:rPr lang="en-US" altLang="zh-CN" sz="2000" dirty="0" smtClean="0"/>
              <a:t> </a:t>
            </a:r>
            <a:r>
              <a:rPr lang="zh-CN" altLang="en-US" sz="2000" dirty="0" smtClean="0"/>
              <a:t>中定义的符号，</a:t>
            </a:r>
            <a:r>
              <a:rPr lang="en-US" altLang="zh-CN" sz="2000" dirty="0" err="1" smtClean="0"/>
              <a:t>liby.a</a:t>
            </a:r>
            <a:r>
              <a:rPr lang="zh-CN" altLang="en-US" sz="2000" dirty="0" smtClean="0"/>
              <a:t>也引用了</a:t>
            </a:r>
            <a:r>
              <a:rPr lang="en-US" altLang="zh-CN" sz="2000" dirty="0" err="1" smtClean="0"/>
              <a:t>libx.a</a:t>
            </a:r>
            <a:r>
              <a:rPr lang="zh-CN" altLang="en-US" sz="2000" dirty="0" smtClean="0"/>
              <a:t>中的符号，</a:t>
            </a:r>
            <a:r>
              <a:rPr lang="en-US" altLang="zh-CN" sz="2000" dirty="0" err="1" smtClean="0"/>
              <a:t>foo.c</a:t>
            </a:r>
            <a:r>
              <a:rPr lang="en-US" altLang="zh-CN" sz="2000" dirty="0" smtClean="0"/>
              <a:t> </a:t>
            </a:r>
            <a:r>
              <a:rPr lang="zh-CN" altLang="en-US" sz="2000" dirty="0" smtClean="0"/>
              <a:t>引用了</a:t>
            </a:r>
            <a:r>
              <a:rPr lang="en-US" altLang="zh-CN" sz="2000" dirty="0" err="1" smtClean="0"/>
              <a:t>libx.a</a:t>
            </a:r>
            <a:r>
              <a:rPr lang="zh-CN" altLang="en-US" sz="2000" dirty="0" smtClean="0"/>
              <a:t>和</a:t>
            </a:r>
            <a:r>
              <a:rPr lang="en-US" altLang="zh-CN" sz="2000" dirty="0" err="1" smtClean="0"/>
              <a:t>liby.a</a:t>
            </a:r>
            <a:r>
              <a:rPr lang="zh-CN" altLang="en-US" sz="2000" dirty="0" smtClean="0"/>
              <a:t>中的符号</a:t>
            </a:r>
            <a:endParaRPr lang="en-US" altLang="zh-CN" sz="2000" dirty="0" smtClean="0"/>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2057401"/>
            <a:ext cx="5257800" cy="635932"/>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1295400" y="3810000"/>
            <a:ext cx="3390900"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a:t>
            </a:r>
            <a:endParaRPr lang="en-US" altLang="zh-CN" sz="2400" dirty="0" smtClean="0"/>
          </a:p>
          <a:p>
            <a:pPr lvl="1"/>
            <a:r>
              <a:rPr lang="zh-CN" altLang="en-US" sz="2000" dirty="0" smtClean="0"/>
              <a:t>一旦完成符号解析，链接器把代码中的每个符号引用和确定的一个符号定义联系起来，此时链接器确切知道代码</a:t>
            </a:r>
            <a:r>
              <a:rPr lang="en-US" altLang="zh-CN" sz="2000" dirty="0" smtClean="0"/>
              <a:t>section</a:t>
            </a:r>
            <a:r>
              <a:rPr lang="zh-CN" altLang="en-US" sz="2000" dirty="0" smtClean="0"/>
              <a:t>和数据</a:t>
            </a:r>
            <a:r>
              <a:rPr lang="en-US" altLang="zh-CN" sz="2000" dirty="0" smtClean="0"/>
              <a:t>section</a:t>
            </a:r>
            <a:r>
              <a:rPr lang="zh-CN" altLang="en-US" sz="2000" dirty="0" smtClean="0"/>
              <a:t>的大小了。开始重定位，合并输入模块，为每个符号分配运行时地址</a:t>
            </a:r>
            <a:endParaRPr lang="en-US" altLang="zh-CN" sz="2000" dirty="0" smtClean="0"/>
          </a:p>
          <a:p>
            <a:pPr lvl="2"/>
            <a:r>
              <a:rPr lang="zh-CN" altLang="en-US" sz="1800" dirty="0" smtClean="0"/>
              <a:t>重定位节</a:t>
            </a:r>
            <a:r>
              <a:rPr lang="en-US" altLang="zh-CN" sz="1800" dirty="0" smtClean="0"/>
              <a:t>(section)</a:t>
            </a:r>
            <a:r>
              <a:rPr lang="zh-CN" altLang="en-US" sz="1800" dirty="0" smtClean="0"/>
              <a:t>和符号定义：合并相同类型的</a:t>
            </a:r>
            <a:r>
              <a:rPr lang="en-US" altLang="zh-CN" sz="1800" dirty="0" smtClean="0"/>
              <a:t>section</a:t>
            </a:r>
            <a:r>
              <a:rPr lang="zh-CN" altLang="en-US" sz="1800" dirty="0" smtClean="0"/>
              <a:t>为一个聚合节，比如所有</a:t>
            </a:r>
            <a:r>
              <a:rPr lang="en-US" altLang="zh-CN" sz="1800" dirty="0" smtClean="0"/>
              <a:t>data section</a:t>
            </a:r>
            <a:r>
              <a:rPr lang="zh-CN" altLang="en-US" sz="1800" dirty="0" smtClean="0"/>
              <a:t>合并成</a:t>
            </a:r>
            <a:r>
              <a:rPr lang="en-US" altLang="zh-CN" sz="1800" dirty="0" smtClean="0"/>
              <a:t>.data</a:t>
            </a:r>
            <a:r>
              <a:rPr lang="zh-CN" altLang="en-US" sz="1800" dirty="0" smtClean="0"/>
              <a:t>，这一步完成后，程序中的每个指令和全局变量都有唯一的运行时存储地址了</a:t>
            </a:r>
            <a:endParaRPr lang="en-US" altLang="zh-CN" sz="1800" dirty="0" smtClean="0"/>
          </a:p>
          <a:p>
            <a:pPr lvl="2"/>
            <a:r>
              <a:rPr lang="zh-CN" altLang="en-US" sz="1800" dirty="0" smtClean="0"/>
              <a:t>重定位节中的符号引用：链接器修改代码</a:t>
            </a:r>
            <a:r>
              <a:rPr lang="en-US" altLang="zh-CN" sz="1800" dirty="0" smtClean="0"/>
              <a:t>section</a:t>
            </a:r>
            <a:r>
              <a:rPr lang="zh-CN" altLang="en-US" sz="1800" dirty="0" smtClean="0"/>
              <a:t>和数据</a:t>
            </a:r>
            <a:r>
              <a:rPr lang="en-US" altLang="zh-CN" sz="1800" dirty="0" smtClean="0"/>
              <a:t>section</a:t>
            </a:r>
            <a:r>
              <a:rPr lang="zh-CN" altLang="en-US" sz="1800" dirty="0" smtClean="0"/>
              <a:t>中对每个符号的引用，使它们有正确的运行时地址。为了执行这一步，链接器依赖于目标文件中的重定位条目数据结构</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重定位条目</a:t>
            </a:r>
            <a:endParaRPr lang="en-US" altLang="zh-CN" sz="2400" dirty="0" smtClean="0"/>
          </a:p>
          <a:p>
            <a:pPr lvl="1"/>
            <a:r>
              <a:rPr lang="zh-CN" altLang="en-US" sz="2000" dirty="0" smtClean="0"/>
              <a:t>当</a:t>
            </a:r>
            <a:r>
              <a:rPr lang="zh-CN" altLang="en-US" sz="2000" dirty="0" smtClean="0">
                <a:solidFill>
                  <a:srgbClr val="C00000"/>
                </a:solidFill>
              </a:rPr>
              <a:t>汇编器</a:t>
            </a:r>
            <a:r>
              <a:rPr lang="zh-CN" altLang="en-US" sz="2000" dirty="0" smtClean="0"/>
              <a:t>生成一个目标模块时，它并不知道数据和代码最终将存放在存储器的什么位置。它也不知道这个模块引用的任何外部定义的函数或者全局变量的位置。所以，无论何时汇编器遇到对最终位置未知的目标引用，它就会生成一个重定位条目，告诉链接器在将目标文件合并成可执行文件时如何修改这个引用。代码的重定位条目放在</a:t>
            </a:r>
            <a:r>
              <a:rPr lang="en-US" altLang="zh-CN" sz="2000" dirty="0" smtClean="0"/>
              <a:t>.</a:t>
            </a:r>
            <a:r>
              <a:rPr lang="en-US" altLang="zh-CN" sz="2000" dirty="0" err="1" smtClean="0"/>
              <a:t>rel.text</a:t>
            </a:r>
            <a:r>
              <a:rPr lang="zh-CN" altLang="en-US" sz="2000" dirty="0" smtClean="0"/>
              <a:t>中。已初始化数据的重定位条目放在</a:t>
            </a:r>
            <a:r>
              <a:rPr lang="en-US" altLang="zh-CN" sz="2000" dirty="0" smtClean="0"/>
              <a:t>.</a:t>
            </a:r>
            <a:r>
              <a:rPr lang="en-US" altLang="zh-CN" sz="2000" dirty="0" err="1" smtClean="0"/>
              <a:t>rel.data</a:t>
            </a:r>
            <a:r>
              <a:rPr lang="zh-CN" altLang="en-US" sz="2000" dirty="0" smtClean="0"/>
              <a:t>中</a:t>
            </a:r>
            <a:endParaRPr lang="en-US" altLang="zh-CN" sz="2000" dirty="0" smtClean="0"/>
          </a:p>
          <a:p>
            <a:pPr lvl="1"/>
            <a:r>
              <a:rPr lang="en-US" altLang="zh-CN" sz="2000" dirty="0" smtClean="0"/>
              <a:t>ELF</a:t>
            </a:r>
            <a:r>
              <a:rPr lang="zh-CN" altLang="en-US" sz="2000" dirty="0" smtClean="0"/>
              <a:t>定义了</a:t>
            </a:r>
            <a:r>
              <a:rPr lang="en-US" altLang="zh-CN" sz="2000" dirty="0" smtClean="0"/>
              <a:t>11</a:t>
            </a:r>
            <a:r>
              <a:rPr lang="zh-CN" altLang="en-US" sz="2000" dirty="0" smtClean="0"/>
              <a:t>中不同的重定位类型。最简单的是</a:t>
            </a:r>
            <a:r>
              <a:rPr lang="en-US" altLang="zh-CN" sz="2000" dirty="0" smtClean="0"/>
              <a:t>R_386_PC32 PC</a:t>
            </a:r>
            <a:r>
              <a:rPr lang="zh-CN" altLang="en-US" sz="2000" dirty="0" smtClean="0"/>
              <a:t>相对地址重定位和</a:t>
            </a:r>
            <a:r>
              <a:rPr lang="en-US" altLang="zh-CN" sz="2000" dirty="0" smtClean="0"/>
              <a:t>R_386_32</a:t>
            </a:r>
            <a:r>
              <a:rPr lang="zh-CN" altLang="en-US" sz="2000" dirty="0" smtClean="0"/>
              <a:t>绝对地址重定位</a:t>
            </a:r>
            <a:endParaRPr lang="en-US" altLang="zh-CN" sz="2000" dirty="0" smtClean="0"/>
          </a:p>
          <a:p>
            <a:pPr lvl="1"/>
            <a:r>
              <a:rPr lang="en-US" altLang="zh-CN" sz="2000" dirty="0" smtClean="0"/>
              <a:t>OBJDUMP</a:t>
            </a:r>
            <a:endParaRPr lang="en-US" altLang="zh-CN" sz="1800" dirty="0" smtClean="0"/>
          </a:p>
        </p:txBody>
      </p:sp>
      <p:pic>
        <p:nvPicPr>
          <p:cNvPr id="23554" name="Picture 2"/>
          <p:cNvPicPr>
            <a:picLocks noChangeAspect="1" noChangeArrowheads="1"/>
          </p:cNvPicPr>
          <p:nvPr/>
        </p:nvPicPr>
        <p:blipFill>
          <a:blip r:embed="rId3" cstate="print"/>
          <a:srcRect/>
          <a:stretch>
            <a:fillRect/>
          </a:stretch>
        </p:blipFill>
        <p:spPr bwMode="auto">
          <a:xfrm>
            <a:off x="1371600" y="4800600"/>
            <a:ext cx="6515100" cy="195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r>
              <a:rPr lang="zh-CN" altLang="en-US" sz="2000" dirty="0" smtClean="0"/>
              <a:t>当在</a:t>
            </a:r>
            <a:r>
              <a:rPr lang="en-US" altLang="zh-CN" sz="2000" dirty="0" smtClean="0"/>
              <a:t>shell</a:t>
            </a:r>
            <a:r>
              <a:rPr lang="zh-CN" altLang="en-US" sz="2000" dirty="0" smtClean="0"/>
              <a:t>上执行一个可执行文件时，</a:t>
            </a:r>
            <a:r>
              <a:rPr lang="en-US" altLang="zh-CN" sz="2000" dirty="0" smtClean="0"/>
              <a:t>shell</a:t>
            </a:r>
            <a:r>
              <a:rPr lang="zh-CN" altLang="en-US" sz="2000" dirty="0" smtClean="0"/>
              <a:t>父进程生成一个子进程，子进程通过</a:t>
            </a:r>
            <a:r>
              <a:rPr lang="en-US" altLang="zh-CN" sz="2000" dirty="0" err="1" smtClean="0"/>
              <a:t>execve</a:t>
            </a:r>
            <a:r>
              <a:rPr lang="zh-CN" altLang="en-US" sz="2000" dirty="0" smtClean="0"/>
              <a:t>系统调用启动</a:t>
            </a:r>
            <a:r>
              <a:rPr lang="en-US" altLang="zh-CN" sz="2000" dirty="0" smtClean="0"/>
              <a:t>loader</a:t>
            </a:r>
            <a:r>
              <a:rPr lang="zh-CN" altLang="en-US" sz="2000" dirty="0" smtClean="0"/>
              <a:t>。</a:t>
            </a:r>
            <a:r>
              <a:rPr lang="en-US" altLang="zh-CN" sz="2000" dirty="0" smtClean="0"/>
              <a:t>Loader</a:t>
            </a:r>
            <a:r>
              <a:rPr lang="zh-CN" altLang="en-US" sz="2000" dirty="0" smtClean="0"/>
              <a:t>删除子进程现有的虚拟存储器段，并创建一组新的代码、数据、堆和栈段。新的堆和栈段被初始化为零。通过将虚拟地址空间中的页映射到可执行文件的</a:t>
            </a:r>
            <a:r>
              <a:rPr lang="en-US" sz="1800" dirty="0" smtClean="0"/>
              <a:t>page-sized chunks</a:t>
            </a:r>
            <a:r>
              <a:rPr lang="zh-CN" altLang="en-US" sz="1800" dirty="0" smtClean="0"/>
              <a:t>，新的代码和数据段被初始化为可执行文件的内容。最后，</a:t>
            </a:r>
            <a:r>
              <a:rPr lang="en-US" altLang="zh-CN" sz="1800" dirty="0" smtClean="0"/>
              <a:t>loader</a:t>
            </a:r>
            <a:r>
              <a:rPr lang="zh-CN" altLang="en-US" sz="1800" dirty="0" smtClean="0"/>
              <a:t>跳转到</a:t>
            </a:r>
            <a:r>
              <a:rPr lang="en-US" altLang="zh-CN" sz="1800" dirty="0" smtClean="0"/>
              <a:t>_start</a:t>
            </a:r>
            <a:r>
              <a:rPr lang="zh-CN" altLang="en-US" sz="1800" dirty="0" smtClean="0"/>
              <a:t>地址，它最终会调用应用程序的</a:t>
            </a:r>
            <a:r>
              <a:rPr lang="en-US" altLang="zh-CN" sz="1800" dirty="0" smtClean="0"/>
              <a:t>main</a:t>
            </a:r>
            <a:r>
              <a:rPr lang="zh-CN" altLang="en-US" sz="1800" dirty="0" smtClean="0"/>
              <a:t>函数。除了一些头部信息，在加载过程中没有任何从磁盘到存储器的数据拷贝。直到</a:t>
            </a:r>
            <a:r>
              <a:rPr lang="en-US" altLang="zh-CN" sz="1800" dirty="0" smtClean="0"/>
              <a:t>CPU</a:t>
            </a:r>
            <a:r>
              <a:rPr lang="zh-CN" altLang="en-US" sz="1800" dirty="0" smtClean="0"/>
              <a:t>引用一个被映射的虚拟页才回进行拷贝，此时，操作系统利用它的页面调度机制自动将页面从磁盘传送到存储器</a:t>
            </a:r>
            <a:endParaRPr lang="en-US" altLang="zh-CN" sz="1800" dirty="0" smtClean="0"/>
          </a:p>
          <a:p>
            <a:pPr lvl="1"/>
            <a:r>
              <a:rPr lang="en-US" altLang="zh-CN" sz="1800" dirty="0" smtClean="0"/>
              <a:t>_start</a:t>
            </a:r>
            <a:r>
              <a:rPr lang="zh-CN" altLang="en-US" sz="1800" dirty="0" smtClean="0"/>
              <a:t>地址处的启动代码是在目标文件</a:t>
            </a:r>
            <a:r>
              <a:rPr lang="en-US" altLang="zh-CN" sz="1800" dirty="0" err="1" smtClean="0"/>
              <a:t>ctrl.o</a:t>
            </a:r>
            <a:r>
              <a:rPr lang="zh-CN" altLang="en-US" sz="1800" dirty="0" smtClean="0"/>
              <a:t>中定义的</a:t>
            </a:r>
            <a:endParaRPr lang="en-US" altLang="zh-CN" sz="1800" dirty="0" smtClean="0"/>
          </a:p>
          <a:p>
            <a:pPr lvl="1"/>
            <a:r>
              <a:rPr lang="en-US" altLang="zh-CN" sz="1800" dirty="0" smtClean="0"/>
              <a:t>32 </a:t>
            </a:r>
            <a:r>
              <a:rPr lang="zh-CN" altLang="en-US" sz="1800" dirty="0" smtClean="0"/>
              <a:t>位</a:t>
            </a:r>
            <a:r>
              <a:rPr lang="en-US" altLang="zh-CN" sz="1800" dirty="0" smtClean="0"/>
              <a:t>Linux</a:t>
            </a:r>
            <a:r>
              <a:rPr lang="zh-CN" altLang="en-US" sz="1800" dirty="0" smtClean="0"/>
              <a:t>，代码段总是从地址</a:t>
            </a:r>
            <a:r>
              <a:rPr lang="en-US" altLang="zh-CN" sz="1800" dirty="0" smtClean="0"/>
              <a:t>0x08048000</a:t>
            </a:r>
            <a:r>
              <a:rPr lang="zh-CN" altLang="en-US" sz="1800" dirty="0" smtClean="0"/>
              <a:t>处开始</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endParaRPr lang="en-US" altLang="zh-CN" sz="1800" dirty="0" smtClean="0"/>
          </a:p>
        </p:txBody>
      </p:sp>
      <p:pic>
        <p:nvPicPr>
          <p:cNvPr id="24579" name="Picture 3"/>
          <p:cNvPicPr>
            <a:picLocks noChangeAspect="1" noChangeArrowheads="1"/>
          </p:cNvPicPr>
          <p:nvPr/>
        </p:nvPicPr>
        <p:blipFill>
          <a:blip r:embed="rId3" cstate="print"/>
          <a:srcRect/>
          <a:stretch>
            <a:fillRect/>
          </a:stretch>
        </p:blipFill>
        <p:spPr bwMode="auto">
          <a:xfrm>
            <a:off x="609600" y="5295900"/>
            <a:ext cx="5895975" cy="1562100"/>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3048000" y="914400"/>
            <a:ext cx="5324475" cy="437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有符号编码</a:t>
            </a:r>
            <a:endParaRPr lang="en-US" altLang="zh-CN" sz="2400" dirty="0" smtClean="0"/>
          </a:p>
          <a:p>
            <a:pPr lvl="1"/>
            <a:r>
              <a:rPr lang="en-US" altLang="zh-CN" sz="2000" dirty="0" smtClean="0"/>
              <a:t>C</a:t>
            </a:r>
            <a:r>
              <a:rPr lang="zh-CN" altLang="en-US" sz="2000" dirty="0" smtClean="0"/>
              <a:t>语言标准并没有要求用补码形式来表示有符号整数，但是几乎所有的机器都是这么做的。在编写代码的时候，为了得到最大的可移植性，不要假设用补码来表示有符号数</a:t>
            </a:r>
            <a:endParaRPr lang="en-US" altLang="zh-CN" sz="2000" dirty="0" smtClean="0"/>
          </a:p>
          <a:p>
            <a:pPr lvl="1"/>
            <a:r>
              <a:rPr lang="en-US" altLang="zh-CN" sz="2000" dirty="0" smtClean="0"/>
              <a:t>C99</a:t>
            </a:r>
            <a:r>
              <a:rPr lang="zh-CN" altLang="en-US" sz="2000" dirty="0" smtClean="0"/>
              <a:t>定义了</a:t>
            </a:r>
            <a:r>
              <a:rPr lang="en-US" altLang="zh-CN" sz="2000" dirty="0" err="1" smtClean="0"/>
              <a:t>int</a:t>
            </a:r>
            <a:r>
              <a:rPr lang="en-US" altLang="zh-CN" sz="2000" i="1" dirty="0" err="1" smtClean="0"/>
              <a:t>N</a:t>
            </a:r>
            <a:r>
              <a:rPr lang="en-US" altLang="zh-CN" sz="2000" dirty="0" err="1" smtClean="0"/>
              <a:t>_t</a:t>
            </a:r>
            <a:r>
              <a:rPr lang="zh-CN" altLang="en-US" sz="2000" dirty="0" smtClean="0"/>
              <a:t>和</a:t>
            </a:r>
            <a:r>
              <a:rPr lang="en-US" altLang="zh-CN" sz="2000" dirty="0" err="1" smtClean="0"/>
              <a:t>uint</a:t>
            </a:r>
            <a:r>
              <a:rPr lang="en-US" altLang="zh-CN" sz="2000" i="1" dirty="0" err="1" smtClean="0"/>
              <a:t>N</a:t>
            </a:r>
            <a:r>
              <a:rPr lang="en-US" altLang="zh-CN" sz="2000" dirty="0" err="1" smtClean="0"/>
              <a:t>_t</a:t>
            </a:r>
            <a:r>
              <a:rPr lang="zh-CN" altLang="en-US" sz="2000" dirty="0" smtClean="0"/>
              <a:t>来表示特定位的整数</a:t>
            </a:r>
            <a:endParaRPr lang="en-US" altLang="zh-CN" sz="2000" dirty="0" smtClean="0"/>
          </a:p>
          <a:p>
            <a:pPr marL="342900" lvl="1" indent="-342900">
              <a:buFont typeface="Arial" pitchFamily="34" charset="0"/>
              <a:buChar char="•"/>
            </a:pPr>
            <a:r>
              <a:rPr lang="en-US" altLang="zh-CN" sz="2400" dirty="0" smtClean="0"/>
              <a:t>C</a:t>
            </a:r>
            <a:r>
              <a:rPr lang="zh-CN" altLang="en-US" sz="2400" dirty="0" smtClean="0"/>
              <a:t>语言中的有符号和无符号</a:t>
            </a:r>
            <a:endParaRPr lang="en-US" altLang="zh-CN" sz="2400" dirty="0" smtClean="0"/>
          </a:p>
          <a:p>
            <a:pPr lvl="1"/>
            <a:r>
              <a:rPr lang="zh-CN" altLang="en-US" sz="2000" dirty="0" smtClean="0"/>
              <a:t>默认情况下的整数都是有符号的：</a:t>
            </a:r>
            <a:r>
              <a:rPr lang="en-US" altLang="zh-CN" sz="2000" dirty="0" smtClean="0"/>
              <a:t>12345</a:t>
            </a:r>
            <a:r>
              <a:rPr lang="zh-CN" altLang="en-US" sz="2000" dirty="0" smtClean="0"/>
              <a:t>或</a:t>
            </a:r>
            <a:r>
              <a:rPr lang="en-US" altLang="zh-CN" sz="2000" dirty="0" smtClean="0"/>
              <a:t>0x1A2B</a:t>
            </a:r>
            <a:r>
              <a:rPr lang="zh-CN" altLang="en-US" sz="2000" dirty="0" smtClean="0"/>
              <a:t>；要创建无符号整数，必须加</a:t>
            </a:r>
            <a:r>
              <a:rPr lang="en-US" altLang="zh-CN" sz="2000" dirty="0" smtClean="0"/>
              <a:t>U</a:t>
            </a:r>
            <a:r>
              <a:rPr lang="zh-CN" altLang="en-US" sz="2000" dirty="0" smtClean="0"/>
              <a:t>或</a:t>
            </a:r>
            <a:r>
              <a:rPr lang="en-US" altLang="zh-CN" sz="2000" dirty="0" smtClean="0"/>
              <a:t>u</a:t>
            </a:r>
            <a:r>
              <a:rPr lang="zh-CN" altLang="en-US" sz="2000" dirty="0" smtClean="0"/>
              <a:t>作为后缀：</a:t>
            </a:r>
            <a:r>
              <a:rPr lang="en-US" altLang="zh-CN" sz="2000" dirty="0" smtClean="0"/>
              <a:t>12345U</a:t>
            </a:r>
            <a:r>
              <a:rPr lang="zh-CN" altLang="en-US" sz="2000" dirty="0" smtClean="0"/>
              <a:t>或</a:t>
            </a:r>
            <a:r>
              <a:rPr lang="en-US" altLang="zh-CN" sz="2000" dirty="0" smtClean="0"/>
              <a:t>0x1A2Bu</a:t>
            </a:r>
          </a:p>
          <a:p>
            <a:pPr lvl="1"/>
            <a:r>
              <a:rPr lang="zh-CN" altLang="en-US" sz="2000" dirty="0" smtClean="0"/>
              <a:t>数值运算时的</a:t>
            </a:r>
            <a:r>
              <a:rPr lang="en-US" altLang="zh-CN" sz="2000" dirty="0" smtClean="0"/>
              <a:t>Promotion</a:t>
            </a:r>
          </a:p>
        </p:txBody>
      </p:sp>
      <p:pic>
        <p:nvPicPr>
          <p:cNvPr id="13314" name="Picture 2"/>
          <p:cNvPicPr>
            <a:picLocks noChangeAspect="1" noChangeArrowheads="1"/>
          </p:cNvPicPr>
          <p:nvPr/>
        </p:nvPicPr>
        <p:blipFill>
          <a:blip r:embed="rId3" cstate="print"/>
          <a:srcRect/>
          <a:stretch>
            <a:fillRect/>
          </a:stretch>
        </p:blipFill>
        <p:spPr bwMode="auto">
          <a:xfrm>
            <a:off x="1905000" y="4476750"/>
            <a:ext cx="4867275"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运行时由动态链接器</a:t>
            </a:r>
            <a:r>
              <a:rPr lang="en-US" altLang="zh-CN" sz="2000" dirty="0" smtClean="0"/>
              <a:t>(dynamic linker ld-linux.so)</a:t>
            </a:r>
            <a:r>
              <a:rPr lang="zh-CN" altLang="en-US" sz="2000" dirty="0" smtClean="0"/>
              <a:t>动态链接</a:t>
            </a:r>
            <a:endParaRPr lang="en-US" altLang="zh-CN" sz="2000" dirty="0" smtClean="0"/>
          </a:p>
          <a:p>
            <a:pPr lvl="1"/>
            <a:r>
              <a:rPr lang="en-US" sz="2000" i="1" dirty="0" err="1" smtClean="0"/>
              <a:t>gcc</a:t>
            </a:r>
            <a:r>
              <a:rPr lang="en-US" sz="2000" i="1" dirty="0" smtClean="0"/>
              <a:t> -shared -</a:t>
            </a:r>
            <a:r>
              <a:rPr lang="en-US" sz="2000" i="1" dirty="0" err="1" smtClean="0"/>
              <a:t>fPIC</a:t>
            </a:r>
            <a:r>
              <a:rPr lang="en-US" sz="2000" i="1" dirty="0" smtClean="0"/>
              <a:t> -o </a:t>
            </a:r>
            <a:r>
              <a:rPr lang="en-US" sz="2000" i="1" dirty="0" err="1" smtClean="0"/>
              <a:t>libvector.so</a:t>
            </a:r>
            <a:r>
              <a:rPr lang="en-US" sz="2000" i="1" dirty="0" smtClean="0"/>
              <a:t> </a:t>
            </a:r>
            <a:r>
              <a:rPr lang="en-US" sz="2000" i="1" dirty="0" err="1" smtClean="0"/>
              <a:t>addvec.c</a:t>
            </a:r>
            <a:r>
              <a:rPr lang="en-US" sz="2000" i="1" dirty="0" smtClean="0"/>
              <a:t> </a:t>
            </a:r>
            <a:r>
              <a:rPr lang="en-US" sz="2000" i="1" dirty="0" err="1" smtClean="0"/>
              <a:t>multvec.c</a:t>
            </a:r>
            <a:r>
              <a:rPr lang="en-US" sz="2000" i="1" dirty="0" smtClean="0"/>
              <a:t/>
            </a:r>
            <a:br>
              <a:rPr lang="en-US" sz="2000" i="1" dirty="0" smtClean="0"/>
            </a:br>
            <a:r>
              <a:rPr lang="en-US" sz="2000" i="1" dirty="0" err="1" smtClean="0"/>
              <a:t>gcc</a:t>
            </a:r>
            <a:r>
              <a:rPr lang="en-US" sz="2000" i="1" dirty="0" smtClean="0"/>
              <a:t> -o p2 main2.c ./</a:t>
            </a:r>
            <a:r>
              <a:rPr lang="en-US" sz="2000" i="1" dirty="0" err="1" smtClean="0"/>
              <a:t>libvector.so</a:t>
            </a:r>
            <a:endParaRPr lang="en-US" sz="2000" i="1" dirty="0" smtClean="0"/>
          </a:p>
          <a:p>
            <a:pPr lvl="1"/>
            <a:r>
              <a:rPr lang="zh-CN" altLang="en-US" sz="2000" dirty="0" smtClean="0"/>
              <a:t>编译时执行部分链接，</a:t>
            </a:r>
            <a:r>
              <a:rPr lang="en-US" altLang="zh-CN" sz="2000" dirty="0" smtClean="0"/>
              <a:t/>
            </a:r>
            <a:br>
              <a:rPr lang="en-US" altLang="zh-CN" sz="2000" dirty="0" smtClean="0"/>
            </a:br>
            <a:r>
              <a:rPr lang="zh-CN" altLang="en-US" sz="2000" dirty="0" smtClean="0"/>
              <a:t>动态库的重定位和符号</a:t>
            </a:r>
            <a:r>
              <a:rPr lang="en-US" altLang="zh-CN" sz="2000" dirty="0" smtClean="0"/>
              <a:t/>
            </a:r>
            <a:br>
              <a:rPr lang="en-US" altLang="zh-CN" sz="2000" dirty="0" smtClean="0"/>
            </a:br>
            <a:r>
              <a:rPr lang="zh-CN" altLang="en-US" sz="2000" dirty="0" smtClean="0"/>
              <a:t>表被链接器拷贝到可执</a:t>
            </a:r>
            <a:r>
              <a:rPr lang="en-US" altLang="zh-CN" sz="2000" dirty="0" smtClean="0"/>
              <a:t/>
            </a:r>
            <a:br>
              <a:rPr lang="en-US" altLang="zh-CN" sz="2000" dirty="0" smtClean="0"/>
            </a:br>
            <a:r>
              <a:rPr lang="zh-CN" altLang="en-US" sz="2000" dirty="0" smtClean="0"/>
              <a:t>行文件中</a:t>
            </a:r>
            <a:endParaRPr lang="en-US" altLang="zh-CN" sz="2000" dirty="0" smtClean="0"/>
          </a:p>
          <a:p>
            <a:pPr lvl="1"/>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4191000" y="2667000"/>
            <a:ext cx="4791075" cy="401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编译时执行部分链接，动态链接库的重定位和符号表被链接器拷贝到可执行文件中，它们使得运行时可以解析对动态链接库的代码和数据的引用</a:t>
            </a:r>
            <a:endParaRPr lang="en-US" altLang="zh-CN" sz="2000" dirty="0" smtClean="0"/>
          </a:p>
          <a:p>
            <a:pPr lvl="1"/>
            <a:r>
              <a:rPr lang="zh-CN" altLang="en-US" sz="2000" dirty="0" smtClean="0"/>
              <a:t>加载“部分链接”的可执行文件时，</a:t>
            </a:r>
            <a:r>
              <a:rPr lang="en-US" altLang="zh-CN" sz="2000" dirty="0" smtClean="0"/>
              <a:t>Loader</a:t>
            </a:r>
            <a:r>
              <a:rPr lang="zh-CN" altLang="en-US" sz="2000" dirty="0" smtClean="0"/>
              <a:t>注意到这个可执行文件包含</a:t>
            </a:r>
            <a:r>
              <a:rPr lang="en-US" altLang="zh-CN" sz="2000" dirty="0" smtClean="0"/>
              <a:t>.</a:t>
            </a:r>
            <a:r>
              <a:rPr lang="en-US" altLang="zh-CN" sz="2000" dirty="0" err="1" smtClean="0"/>
              <a:t>interp</a:t>
            </a:r>
            <a:r>
              <a:rPr lang="en-US" altLang="zh-CN" sz="2000" dirty="0" smtClean="0"/>
              <a:t> section</a:t>
            </a:r>
            <a:r>
              <a:rPr lang="zh-CN" altLang="en-US" sz="2000" dirty="0" smtClean="0"/>
              <a:t>，这个</a:t>
            </a:r>
            <a:r>
              <a:rPr lang="en-US" altLang="zh-CN" sz="2000" dirty="0" smtClean="0"/>
              <a:t>section</a:t>
            </a:r>
            <a:r>
              <a:rPr lang="zh-CN" altLang="en-US" sz="2000" dirty="0" smtClean="0"/>
              <a:t>包含动态链接器</a:t>
            </a:r>
            <a:r>
              <a:rPr lang="en-US" altLang="zh-CN" sz="2000" dirty="0" smtClean="0"/>
              <a:t>ld-linux.so</a:t>
            </a:r>
            <a:r>
              <a:rPr lang="zh-CN" altLang="en-US" sz="2000" dirty="0" smtClean="0"/>
              <a:t>的路径名。</a:t>
            </a:r>
            <a:r>
              <a:rPr lang="en-US" altLang="zh-CN" sz="2000" dirty="0" smtClean="0"/>
              <a:t>Loader</a:t>
            </a:r>
            <a:r>
              <a:rPr lang="zh-CN" altLang="en-US" sz="2000" dirty="0" smtClean="0"/>
              <a:t>不再像它通常那样将控制传递给应用，而是加载和运行这个动态链接器</a:t>
            </a:r>
            <a:endParaRPr lang="en-US" altLang="zh-CN" sz="2000" dirty="0" smtClean="0"/>
          </a:p>
          <a:p>
            <a:pPr lvl="1"/>
            <a:r>
              <a:rPr lang="zh-CN" altLang="en-US" sz="2000" dirty="0" smtClean="0"/>
              <a:t>动态链接器执行下面的重定位完成链接任务</a:t>
            </a:r>
            <a:endParaRPr lang="en-US" altLang="zh-CN" sz="2000" dirty="0" smtClean="0"/>
          </a:p>
          <a:p>
            <a:pPr lvl="2"/>
            <a:r>
              <a:rPr lang="zh-CN" altLang="en-US" sz="1800" dirty="0" smtClean="0"/>
              <a:t>重定位</a:t>
            </a:r>
            <a:r>
              <a:rPr lang="en-US" altLang="zh-CN" sz="1800" dirty="0" err="1" smtClean="0"/>
              <a:t>libc.so</a:t>
            </a:r>
            <a:r>
              <a:rPr lang="zh-CN" altLang="en-US" sz="1800" dirty="0" smtClean="0"/>
              <a:t>的文本和数据段到某个存储器段</a:t>
            </a:r>
            <a:endParaRPr lang="en-US" altLang="zh-CN" sz="1800" dirty="0" smtClean="0"/>
          </a:p>
          <a:p>
            <a:pPr lvl="2"/>
            <a:r>
              <a:rPr lang="zh-CN" altLang="en-US" sz="1800" dirty="0" smtClean="0"/>
              <a:t>重定位</a:t>
            </a:r>
            <a:r>
              <a:rPr lang="en-US" altLang="zh-CN" sz="1800" dirty="0" err="1" smtClean="0"/>
              <a:t>libvector.so</a:t>
            </a:r>
            <a:r>
              <a:rPr lang="zh-CN" altLang="en-US" sz="1800" dirty="0" smtClean="0"/>
              <a:t>的文本和数据到另外一个存储段</a:t>
            </a:r>
            <a:endParaRPr lang="en-US" altLang="zh-CN" sz="1800" dirty="0" smtClean="0"/>
          </a:p>
          <a:p>
            <a:pPr lvl="2"/>
            <a:r>
              <a:rPr lang="zh-CN" altLang="en-US" sz="1800" dirty="0" smtClean="0"/>
              <a:t>重定位</a:t>
            </a:r>
            <a:r>
              <a:rPr lang="en-US" altLang="zh-CN" sz="1800" dirty="0" smtClean="0"/>
              <a:t>p2</a:t>
            </a:r>
            <a:r>
              <a:rPr lang="zh-CN" altLang="en-US" sz="1800" dirty="0" smtClean="0"/>
              <a:t>中的所有对由</a:t>
            </a:r>
            <a:r>
              <a:rPr lang="en-US" altLang="zh-CN" sz="1800" dirty="0" err="1" smtClean="0"/>
              <a:t>libc.so</a:t>
            </a:r>
            <a:r>
              <a:rPr lang="zh-CN" altLang="en-US" sz="1800" dirty="0" smtClean="0"/>
              <a:t>和</a:t>
            </a:r>
            <a:r>
              <a:rPr lang="en-US" altLang="zh-CN" sz="1800" dirty="0" err="1" smtClean="0"/>
              <a:t>libvector.so</a:t>
            </a:r>
            <a:r>
              <a:rPr lang="zh-CN" altLang="en-US" sz="1800" dirty="0" smtClean="0"/>
              <a:t>定义的符号的引用</a:t>
            </a:r>
            <a:endParaRPr lang="en-US" altLang="zh-CN" sz="1800" dirty="0" smtClean="0"/>
          </a:p>
          <a:p>
            <a:pPr lvl="1"/>
            <a:r>
              <a:rPr lang="zh-CN" altLang="en-US" sz="2000" dirty="0" smtClean="0"/>
              <a:t>最后，动态链接器将控制传递给应用程序</a:t>
            </a:r>
            <a:endParaRPr lang="en-US" altLang="zh-CN" sz="2000" dirty="0" smtClean="0"/>
          </a:p>
          <a:p>
            <a:pPr lvl="1"/>
            <a:r>
              <a:rPr lang="en-US" sz="2000" dirty="0" smtClean="0"/>
              <a:t>#include &lt;</a:t>
            </a:r>
            <a:r>
              <a:rPr lang="en-US" sz="2000" dirty="0" err="1" smtClean="0"/>
              <a:t>dlfcn.h</a:t>
            </a:r>
            <a:r>
              <a:rPr lang="en-US" sz="2000" dirty="0" smtClean="0"/>
              <a:t>&gt;</a:t>
            </a:r>
            <a:br>
              <a:rPr lang="en-US" sz="2000" dirty="0" smtClean="0"/>
            </a:br>
            <a:r>
              <a:rPr lang="en-US" sz="2000" dirty="0" smtClean="0"/>
              <a:t> void *</a:t>
            </a:r>
            <a:r>
              <a:rPr lang="en-US" sz="2000" dirty="0" err="1" smtClean="0"/>
              <a:t>dlopen</a:t>
            </a:r>
            <a:r>
              <a:rPr lang="en-US" sz="2000" dirty="0" smtClean="0"/>
              <a:t>(const char *filename, </a:t>
            </a:r>
            <a:r>
              <a:rPr lang="en-US" sz="2000" dirty="0" err="1" smtClean="0"/>
              <a:t>int</a:t>
            </a:r>
            <a:r>
              <a:rPr lang="en-US" sz="2000" dirty="0" smtClean="0"/>
              <a:t> flag);</a:t>
            </a:r>
            <a:endParaRPr lang="en-US" altLang="zh-CN" sz="2000" dirty="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(Position Independent Code)</a:t>
            </a:r>
          </a:p>
          <a:p>
            <a:pPr lvl="1"/>
            <a:r>
              <a:rPr lang="zh-CN" altLang="en-US" sz="2000" dirty="0" smtClean="0"/>
              <a:t>允许多个进程共享</a:t>
            </a:r>
            <a:r>
              <a:rPr lang="en-US" altLang="zh-CN" sz="2000" dirty="0" smtClean="0"/>
              <a:t>shared lib</a:t>
            </a:r>
            <a:r>
              <a:rPr lang="zh-CN" altLang="en-US" sz="2000" dirty="0" smtClean="0"/>
              <a:t>代码</a:t>
            </a:r>
            <a:endParaRPr lang="en-US" altLang="zh-CN" sz="2000" dirty="0" smtClean="0"/>
          </a:p>
          <a:p>
            <a:pPr lvl="1"/>
            <a:r>
              <a:rPr lang="zh-CN" altLang="en-US" sz="2000" dirty="0" smtClean="0"/>
              <a:t>在一个</a:t>
            </a:r>
            <a:r>
              <a:rPr lang="en-US" altLang="zh-CN" sz="2000" dirty="0" smtClean="0"/>
              <a:t>IA32</a:t>
            </a:r>
            <a:r>
              <a:rPr lang="zh-CN" altLang="en-US" sz="2000" dirty="0" smtClean="0"/>
              <a:t>系统中，对同一个目标模块中过程的调用不需要做特殊处理，因为引用是</a:t>
            </a:r>
            <a:r>
              <a:rPr lang="en-US" altLang="zh-CN" sz="2000" dirty="0" smtClean="0"/>
              <a:t>PC</a:t>
            </a:r>
            <a:r>
              <a:rPr lang="zh-CN" altLang="en-US" sz="2000" dirty="0" smtClean="0"/>
              <a:t>相对的，已知偏移量已经是</a:t>
            </a:r>
            <a:r>
              <a:rPr lang="en-US" altLang="zh-CN" sz="2000" dirty="0" smtClean="0"/>
              <a:t>PIC</a:t>
            </a:r>
            <a:r>
              <a:rPr lang="zh-CN" altLang="en-US" sz="2000" dirty="0" smtClean="0"/>
              <a:t>了。然而，对外部定义的过程调用和对全局变量的引用通常不是</a:t>
            </a:r>
            <a:r>
              <a:rPr lang="en-US" altLang="zh-CN" sz="2000" dirty="0" smtClean="0"/>
              <a:t>PIC</a:t>
            </a:r>
            <a:r>
              <a:rPr lang="zh-CN" altLang="en-US" sz="2000" dirty="0" smtClean="0"/>
              <a:t>，因为它们需要在链接时重定位</a:t>
            </a:r>
            <a:endParaRPr lang="en-US" altLang="zh-CN" sz="2000" dirty="0" smtClean="0"/>
          </a:p>
          <a:p>
            <a:pPr lvl="1"/>
            <a:r>
              <a:rPr lang="en-US" altLang="zh-CN" sz="2000" dirty="0" smtClean="0"/>
              <a:t>PIC </a:t>
            </a:r>
            <a:r>
              <a:rPr lang="zh-CN" altLang="en-US" sz="2000" dirty="0" smtClean="0"/>
              <a:t>数据引用</a:t>
            </a:r>
            <a:endParaRPr lang="en-US" altLang="zh-CN" sz="2000" dirty="0" smtClean="0"/>
          </a:p>
          <a:p>
            <a:pPr lvl="2"/>
            <a:r>
              <a:rPr lang="zh-CN" altLang="en-US" sz="1800" dirty="0" smtClean="0"/>
              <a:t>编译器运用这么一个事实来生成对全局变量的</a:t>
            </a:r>
            <a:r>
              <a:rPr lang="en-US" altLang="zh-CN" sz="1800" dirty="0" smtClean="0"/>
              <a:t>PIC</a:t>
            </a:r>
            <a:r>
              <a:rPr lang="zh-CN" altLang="en-US" sz="1800" dirty="0" smtClean="0"/>
              <a:t>引用：无论在存储器中的何处加载一个目标模块</a:t>
            </a:r>
            <a:r>
              <a:rPr lang="en-US" altLang="zh-CN" sz="1800" dirty="0" smtClean="0"/>
              <a:t>(</a:t>
            </a:r>
            <a:r>
              <a:rPr lang="zh-CN" altLang="en-US" sz="1800" dirty="0" smtClean="0"/>
              <a:t>共享库</a:t>
            </a:r>
            <a:r>
              <a:rPr lang="en-US" altLang="zh-CN" sz="1800" dirty="0" smtClean="0"/>
              <a:t>)</a:t>
            </a:r>
            <a:r>
              <a:rPr lang="zh-CN" altLang="en-US" sz="1800" dirty="0" smtClean="0"/>
              <a:t>，数据段总是被分配成紧随在代码后面。因此，代码段中任何指令和数据段中任何变量之间的距离都是一个运行时常量，与代码段和数据段的绝对存储器位置是无关的</a:t>
            </a:r>
            <a:endParaRPr lang="en-US" altLang="zh-CN" sz="1800" dirty="0" smtClean="0"/>
          </a:p>
          <a:p>
            <a:pPr lvl="2"/>
            <a:r>
              <a:rPr lang="zh-CN" altLang="en-US" sz="1800" dirty="0" smtClean="0"/>
              <a:t>编译器在数据段开始的地方创建了全局偏移量表</a:t>
            </a:r>
            <a:r>
              <a:rPr lang="en-US" altLang="zh-CN" sz="1800" dirty="0" smtClean="0"/>
              <a:t>(Global Offset Table, GOT)</a:t>
            </a:r>
            <a:r>
              <a:rPr lang="zh-CN" altLang="en-US" sz="1800" dirty="0" smtClean="0"/>
              <a:t>。在</a:t>
            </a:r>
            <a:r>
              <a:rPr lang="en-US" altLang="zh-CN" sz="1800" dirty="0" smtClean="0"/>
              <a:t>GOT</a:t>
            </a:r>
            <a:r>
              <a:rPr lang="zh-CN" altLang="en-US" sz="1800" dirty="0" smtClean="0"/>
              <a:t>中，每个被这个目标模块引用的全局数据对象都有一个条目。编译器还为</a:t>
            </a:r>
            <a:r>
              <a:rPr lang="en-US" altLang="zh-CN" sz="1800" dirty="0" smtClean="0"/>
              <a:t>GOT</a:t>
            </a:r>
            <a:r>
              <a:rPr lang="zh-CN" altLang="en-US" sz="1800" dirty="0" smtClean="0"/>
              <a:t>中每个条目生成一个重定位记录。在加载时，动态链接器会重定位</a:t>
            </a:r>
            <a:r>
              <a:rPr lang="en-US" altLang="zh-CN" sz="1800" dirty="0" smtClean="0"/>
              <a:t>GOT</a:t>
            </a:r>
            <a:r>
              <a:rPr lang="zh-CN" altLang="en-US" sz="1800" dirty="0" smtClean="0"/>
              <a:t>中的每个条目，使得它包含正确的绝对地址。每个引用全局数据的目标模块都有自己的</a:t>
            </a:r>
            <a:r>
              <a:rPr lang="en-US" altLang="zh-CN" sz="1800" dirty="0" smtClean="0"/>
              <a:t>GOT</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数据引用示例</a:t>
            </a:r>
            <a:endParaRPr lang="en-US" altLang="zh-CN" sz="2400" dirty="0" smtClean="0"/>
          </a:p>
          <a:p>
            <a:pPr lvl="1"/>
            <a:r>
              <a:rPr lang="en-US" altLang="zh-CN" sz="1800" dirty="0" err="1" smtClean="0"/>
              <a:t>addl</a:t>
            </a:r>
            <a:r>
              <a:rPr lang="zh-CN" altLang="en-US" sz="1800" dirty="0" smtClean="0"/>
              <a:t>指令加上</a:t>
            </a:r>
            <a:r>
              <a:rPr lang="en-US" altLang="zh-CN" sz="1800" dirty="0" smtClean="0"/>
              <a:t>$VAROFF</a:t>
            </a:r>
            <a:r>
              <a:rPr lang="zh-CN" altLang="en-US" sz="1800" dirty="0" smtClean="0"/>
              <a:t>，得到全局变量在</a:t>
            </a:r>
            <a:r>
              <a:rPr lang="en-US" altLang="zh-CN" sz="1800" dirty="0" smtClean="0"/>
              <a:t>GOT</a:t>
            </a:r>
            <a:r>
              <a:rPr lang="zh-CN" altLang="en-US" sz="1800" dirty="0" smtClean="0"/>
              <a:t>表中相对应的条目，该条目存有全局变量的绝对地址</a:t>
            </a:r>
            <a:endParaRPr lang="en-US" altLang="zh-CN" sz="1800" dirty="0" smtClean="0"/>
          </a:p>
          <a:p>
            <a:pPr lvl="1"/>
            <a:r>
              <a:rPr lang="zh-CN" altLang="en-US" sz="1800" dirty="0" smtClean="0"/>
              <a:t>第一个</a:t>
            </a:r>
            <a:r>
              <a:rPr lang="en-US" altLang="zh-CN" sz="1800" dirty="0" err="1" smtClean="0"/>
              <a:t>movl</a:t>
            </a:r>
            <a:r>
              <a:rPr lang="zh-CN" altLang="en-US" sz="1800" dirty="0" smtClean="0"/>
              <a:t>从</a:t>
            </a:r>
            <a:r>
              <a:rPr lang="en-US" altLang="zh-CN" sz="1800" dirty="0" smtClean="0"/>
              <a:t>GOT</a:t>
            </a:r>
            <a:r>
              <a:rPr lang="zh-CN" altLang="en-US" sz="1800" dirty="0" smtClean="0"/>
              <a:t>中取出全局变量的绝度地址</a:t>
            </a:r>
            <a:endParaRPr lang="en-US" altLang="zh-CN" sz="1800" dirty="0" smtClean="0"/>
          </a:p>
          <a:p>
            <a:pPr lvl="1"/>
            <a:r>
              <a:rPr lang="zh-CN" altLang="en-US" sz="1800" dirty="0" smtClean="0"/>
              <a:t>第二个</a:t>
            </a:r>
            <a:r>
              <a:rPr lang="en-US" altLang="zh-CN" sz="1800" dirty="0" err="1" smtClean="0"/>
              <a:t>movl</a:t>
            </a:r>
            <a:r>
              <a:rPr lang="zh-CN" altLang="en-US" sz="1800" dirty="0" smtClean="0"/>
              <a:t>从全局变量的绝对地址取出全局变量的值，赋值给</a:t>
            </a:r>
            <a:r>
              <a:rPr lang="en-US" altLang="zh-CN" sz="1800" dirty="0" smtClean="0"/>
              <a:t>%</a:t>
            </a:r>
            <a:r>
              <a:rPr lang="en-US" altLang="zh-CN" sz="1800" dirty="0" err="1" smtClean="0"/>
              <a:t>eax</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PIC</a:t>
            </a:r>
            <a:r>
              <a:rPr lang="zh-CN" altLang="en-US" sz="1800" dirty="0" smtClean="0"/>
              <a:t>有性能缺陷，引用一个全局变量需要</a:t>
            </a:r>
            <a:r>
              <a:rPr lang="en-US" altLang="zh-CN" sz="1800" dirty="0" smtClean="0"/>
              <a:t>5</a:t>
            </a:r>
            <a:r>
              <a:rPr lang="zh-CN" altLang="en-US" sz="1800" dirty="0" smtClean="0"/>
              <a:t>条指令，而不是</a:t>
            </a:r>
            <a:r>
              <a:rPr lang="en-US" altLang="zh-CN" sz="1800" dirty="0" smtClean="0"/>
              <a:t>1</a:t>
            </a:r>
            <a:r>
              <a:rPr lang="zh-CN" altLang="en-US" sz="1800" dirty="0" smtClean="0"/>
              <a:t>条，还有一个额外的存储器引用。而且</a:t>
            </a:r>
            <a:r>
              <a:rPr lang="en-US" altLang="zh-CN" sz="1800" dirty="0" smtClean="0"/>
              <a:t>PIC</a:t>
            </a:r>
            <a:r>
              <a:rPr lang="zh-CN" altLang="en-US" sz="1800" dirty="0" smtClean="0"/>
              <a:t>代码还要一个额外的寄存器保存</a:t>
            </a:r>
            <a:r>
              <a:rPr lang="en-US" altLang="zh-CN" sz="1800" dirty="0" smtClean="0"/>
              <a:t>GOT</a:t>
            </a:r>
            <a:r>
              <a:rPr lang="zh-CN" altLang="en-US" sz="1800" dirty="0" smtClean="0"/>
              <a:t>条目的地址，在寄存器不足的</a:t>
            </a:r>
            <a:r>
              <a:rPr lang="en-US" altLang="zh-CN" sz="1800" dirty="0" smtClean="0"/>
              <a:t>IA32</a:t>
            </a:r>
            <a:r>
              <a:rPr lang="zh-CN" altLang="en-US" sz="1800" dirty="0" smtClean="0"/>
              <a:t>系统中，容易造成寄存器溢出</a:t>
            </a:r>
            <a:endParaRPr lang="en-US" altLang="zh-CN" sz="1800" dirty="0" smtClean="0"/>
          </a:p>
        </p:txBody>
      </p:sp>
      <p:pic>
        <p:nvPicPr>
          <p:cNvPr id="26626" name="Picture 2"/>
          <p:cNvPicPr>
            <a:picLocks noChangeAspect="1" noChangeArrowheads="1"/>
          </p:cNvPicPr>
          <p:nvPr/>
        </p:nvPicPr>
        <p:blipFill>
          <a:blip r:embed="rId3" cstate="print"/>
          <a:srcRect/>
          <a:stretch>
            <a:fillRect/>
          </a:stretch>
        </p:blipFill>
        <p:spPr bwMode="auto">
          <a:xfrm>
            <a:off x="1143000" y="2971800"/>
            <a:ext cx="5448300" cy="117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函数调用</a:t>
            </a:r>
            <a:endParaRPr lang="en-US" altLang="zh-CN" sz="2400" dirty="0" smtClean="0"/>
          </a:p>
          <a:p>
            <a:pPr lvl="1"/>
            <a:r>
              <a:rPr lang="zh-CN" altLang="en-US" sz="1800" dirty="0" smtClean="0"/>
              <a:t>第一种方法，和</a:t>
            </a:r>
            <a:r>
              <a:rPr lang="en-US" altLang="zh-CN" sz="1800" dirty="0" smtClean="0"/>
              <a:t>PIC</a:t>
            </a:r>
            <a:r>
              <a:rPr lang="zh-CN" altLang="en-US" sz="1800" dirty="0" smtClean="0"/>
              <a:t>访问全局数据原理一样。永远需要</a:t>
            </a:r>
            <a:r>
              <a:rPr lang="en-US" altLang="zh-CN" sz="1800" dirty="0" smtClean="0"/>
              <a:t>3</a:t>
            </a:r>
            <a:r>
              <a:rPr lang="zh-CN" altLang="en-US" sz="1800" dirty="0" smtClean="0"/>
              <a:t>条指令</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ELF </a:t>
            </a:r>
            <a:r>
              <a:rPr lang="zh-CN" altLang="en-US" sz="1800" dirty="0" smtClean="0"/>
              <a:t>采用</a:t>
            </a:r>
            <a:r>
              <a:rPr lang="en-US" altLang="zh-CN" sz="1800" dirty="0" smtClean="0"/>
              <a:t>Lazy binding</a:t>
            </a:r>
            <a:r>
              <a:rPr lang="zh-CN" altLang="en-US" sz="1800" dirty="0" smtClean="0"/>
              <a:t>，第一次开销大，以后只会花费一条指令和一个间接的存储器访问，利用</a:t>
            </a:r>
            <a:r>
              <a:rPr lang="en-US" altLang="zh-CN" sz="1800" dirty="0" smtClean="0"/>
              <a:t>GOT</a:t>
            </a:r>
            <a:r>
              <a:rPr lang="zh-CN" altLang="en-US" sz="1800" dirty="0" smtClean="0"/>
              <a:t>和过程链接表</a:t>
            </a:r>
            <a:r>
              <a:rPr lang="en-US" altLang="zh-CN" sz="1800" dirty="0" smtClean="0"/>
              <a:t>(Procedure Linkage Table)</a:t>
            </a:r>
            <a:r>
              <a:rPr lang="zh-CN" altLang="en-US" sz="1800" dirty="0" smtClean="0"/>
              <a:t>交互实现。</a:t>
            </a:r>
            <a:r>
              <a:rPr lang="en-US" altLang="zh-CN" sz="1800" dirty="0" smtClean="0"/>
              <a:t>GOT</a:t>
            </a:r>
            <a:r>
              <a:rPr lang="zh-CN" altLang="en-US" sz="1800" dirty="0" smtClean="0"/>
              <a:t>是</a:t>
            </a:r>
            <a:r>
              <a:rPr lang="en-US" altLang="zh-CN" sz="1800" dirty="0" smtClean="0"/>
              <a:t>.data section</a:t>
            </a:r>
            <a:r>
              <a:rPr lang="zh-CN" altLang="en-US" sz="1800" dirty="0" smtClean="0"/>
              <a:t>的一部分，</a:t>
            </a:r>
            <a:r>
              <a:rPr lang="en-US" altLang="zh-CN" sz="1800" dirty="0" smtClean="0"/>
              <a:t>PLT</a:t>
            </a:r>
            <a:r>
              <a:rPr lang="zh-CN" altLang="en-US" sz="1800" dirty="0" smtClean="0"/>
              <a:t>是</a:t>
            </a:r>
            <a:r>
              <a:rPr lang="en-US" altLang="zh-CN" sz="1800" dirty="0" smtClean="0"/>
              <a:t>.text section</a:t>
            </a:r>
            <a:r>
              <a:rPr lang="zh-CN" altLang="en-US" sz="1800" dirty="0" smtClean="0"/>
              <a:t>的一部分</a:t>
            </a:r>
            <a:endParaRPr lang="en-US" altLang="zh-CN" sz="1800" dirty="0" smtClean="0"/>
          </a:p>
          <a:p>
            <a:pPr lvl="1"/>
            <a:r>
              <a:rPr lang="zh-CN" altLang="en-US" sz="1800" dirty="0" smtClean="0"/>
              <a:t>一个目标模块调用了定义在共享库中的任何函数，那么它就有自己的</a:t>
            </a:r>
            <a:r>
              <a:rPr lang="en-US" altLang="zh-CN" sz="1800" dirty="0" smtClean="0"/>
              <a:t>GOT</a:t>
            </a:r>
            <a:r>
              <a:rPr lang="zh-CN" altLang="en-US" sz="1800" dirty="0" smtClean="0"/>
              <a:t>和</a:t>
            </a:r>
            <a:r>
              <a:rPr lang="en-US" altLang="zh-CN" sz="1800" dirty="0" smtClean="0"/>
              <a:t>PLT</a:t>
            </a:r>
          </a:p>
        </p:txBody>
      </p:sp>
      <p:pic>
        <p:nvPicPr>
          <p:cNvPr id="27650" name="Picture 2"/>
          <p:cNvPicPr>
            <a:picLocks noChangeAspect="1" noChangeArrowheads="1"/>
          </p:cNvPicPr>
          <p:nvPr/>
        </p:nvPicPr>
        <p:blipFill>
          <a:blip r:embed="rId3" cstate="print"/>
          <a:srcRect/>
          <a:stretch>
            <a:fillRect/>
          </a:stretch>
        </p:blipFill>
        <p:spPr bwMode="auto">
          <a:xfrm>
            <a:off x="1295400" y="1981200"/>
            <a:ext cx="5200650" cy="93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ELF lazy binding</a:t>
            </a:r>
            <a:r>
              <a:rPr lang="zh-CN" altLang="en-US" sz="2400" dirty="0" smtClean="0"/>
              <a:t>示例 </a:t>
            </a:r>
            <a:r>
              <a:rPr lang="en-US" altLang="zh-CN" sz="2400" dirty="0" smtClean="0"/>
              <a:t>(main2.o)</a:t>
            </a:r>
          </a:p>
          <a:p>
            <a:pPr lvl="1"/>
            <a:r>
              <a:rPr lang="zh-CN" altLang="en-US" sz="1800" dirty="0" smtClean="0"/>
              <a:t>第五步跳入动态链接器，动态链接器利用栈中的</a:t>
            </a:r>
            <a:r>
              <a:rPr lang="en-US" altLang="zh-CN" sz="1800" dirty="0" smtClean="0"/>
              <a:t>GOT[1]</a:t>
            </a:r>
            <a:r>
              <a:rPr lang="zh-CN" altLang="en-US" sz="1800" dirty="0" smtClean="0"/>
              <a:t>和</a:t>
            </a:r>
            <a:r>
              <a:rPr lang="en-US" altLang="zh-CN" sz="1800" dirty="0" err="1" smtClean="0"/>
              <a:t>addvec</a:t>
            </a:r>
            <a:r>
              <a:rPr lang="zh-CN" altLang="en-US" sz="1800" dirty="0" smtClean="0"/>
              <a:t>标识</a:t>
            </a:r>
            <a:r>
              <a:rPr lang="en-US" altLang="zh-CN" sz="1800" dirty="0" smtClean="0"/>
              <a:t>$0x8</a:t>
            </a:r>
            <a:r>
              <a:rPr lang="zh-CN" altLang="en-US" sz="1800" dirty="0" smtClean="0"/>
              <a:t>来确定</a:t>
            </a:r>
            <a:r>
              <a:rPr lang="en-US" altLang="zh-CN" sz="1800" dirty="0" err="1" smtClean="0"/>
              <a:t>addvec</a:t>
            </a:r>
            <a:r>
              <a:rPr lang="zh-CN" altLang="en-US" sz="1800" dirty="0" smtClean="0"/>
              <a:t>的位置，用这个地址覆盖</a:t>
            </a:r>
            <a:r>
              <a:rPr lang="en-US" altLang="zh-CN" sz="1800" dirty="0" smtClean="0"/>
              <a:t>GOT[4](</a:t>
            </a:r>
            <a:r>
              <a:rPr lang="zh-CN" altLang="en-US" sz="1800" dirty="0" smtClean="0"/>
              <a:t>也就是</a:t>
            </a:r>
            <a:r>
              <a:rPr lang="en-US" altLang="zh-CN" sz="1800" dirty="0" smtClean="0"/>
              <a:t>0804846a</a:t>
            </a:r>
            <a:r>
              <a:rPr lang="zh-CN" altLang="en-US" sz="1800" dirty="0" smtClean="0"/>
              <a:t>被改写成正确的</a:t>
            </a:r>
            <a:r>
              <a:rPr lang="en-US" altLang="zh-CN" sz="1800" dirty="0" err="1" smtClean="0"/>
              <a:t>addvec</a:t>
            </a:r>
            <a:r>
              <a:rPr lang="zh-CN" altLang="en-US" sz="1800" dirty="0" smtClean="0"/>
              <a:t>的地址</a:t>
            </a:r>
            <a:r>
              <a:rPr lang="en-US" altLang="zh-CN" sz="1800" dirty="0" smtClean="0"/>
              <a:t>)</a:t>
            </a:r>
            <a:r>
              <a:rPr lang="zh-CN" altLang="en-US" sz="1800" dirty="0" smtClean="0"/>
              <a:t>，并把控制传递给</a:t>
            </a:r>
            <a:r>
              <a:rPr lang="en-US" altLang="zh-CN" sz="1800" dirty="0" err="1" smtClean="0"/>
              <a:t>addvec</a:t>
            </a:r>
            <a:endParaRPr lang="en-US" altLang="zh-CN" sz="1800" dirty="0" smtClean="0"/>
          </a:p>
          <a:p>
            <a:pPr lvl="1"/>
            <a:r>
              <a:rPr lang="zh-CN" altLang="en-US" sz="1800" dirty="0" smtClean="0"/>
              <a:t>下次再调用</a:t>
            </a:r>
            <a:r>
              <a:rPr lang="en-US" altLang="zh-CN" sz="1800" dirty="0" err="1" smtClean="0"/>
              <a:t>addvec</a:t>
            </a:r>
            <a:r>
              <a:rPr lang="zh-CN" altLang="en-US" sz="1800" dirty="0" smtClean="0"/>
              <a:t>的时候，</a:t>
            </a:r>
            <a:r>
              <a:rPr lang="en-US" altLang="zh-CN" sz="1800" dirty="0" smtClean="0"/>
              <a:t>GOT[4]</a:t>
            </a:r>
            <a:r>
              <a:rPr lang="zh-CN" altLang="en-US" sz="1800" dirty="0" smtClean="0"/>
              <a:t>已经有了正确的地址，所以调用过程会至于下示图中的第二步</a:t>
            </a:r>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1" y="3124200"/>
            <a:ext cx="9143999" cy="3179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处理目标文件的工具</a:t>
            </a:r>
            <a:r>
              <a:rPr lang="en-US" altLang="zh-CN" sz="2400" dirty="0" smtClean="0"/>
              <a:t>(GNU </a:t>
            </a:r>
            <a:r>
              <a:rPr lang="en-US" altLang="zh-CN" sz="2400" dirty="0" err="1" smtClean="0"/>
              <a:t>binutils</a:t>
            </a:r>
            <a:r>
              <a:rPr lang="en-US" altLang="zh-CN" sz="2400" dirty="0" smtClean="0"/>
              <a:t>)</a:t>
            </a:r>
          </a:p>
          <a:p>
            <a:pPr lvl="1"/>
            <a:r>
              <a:rPr lang="en-US" altLang="zh-CN" sz="2000" dirty="0" smtClean="0"/>
              <a:t>AR</a:t>
            </a:r>
            <a:r>
              <a:rPr lang="zh-CN" altLang="en-US" sz="2000" dirty="0" smtClean="0"/>
              <a:t>：创建静态库，插入、删除、列出和提取成员</a:t>
            </a:r>
            <a:endParaRPr lang="en-US" altLang="zh-CN" sz="2000" dirty="0" smtClean="0"/>
          </a:p>
          <a:p>
            <a:pPr lvl="1"/>
            <a:r>
              <a:rPr lang="en-US" altLang="zh-CN" sz="2000" dirty="0" smtClean="0"/>
              <a:t>STRINGS</a:t>
            </a:r>
            <a:r>
              <a:rPr lang="zh-CN" altLang="en-US" sz="2000" dirty="0" smtClean="0"/>
              <a:t>：列出一个目标文件中所有可打印字符串</a:t>
            </a:r>
            <a:endParaRPr lang="en-US" altLang="zh-CN" sz="2000" dirty="0" smtClean="0"/>
          </a:p>
          <a:p>
            <a:pPr lvl="1"/>
            <a:r>
              <a:rPr lang="en-US" altLang="zh-CN" sz="2000" dirty="0" smtClean="0"/>
              <a:t>STRIP</a:t>
            </a:r>
            <a:r>
              <a:rPr lang="zh-CN" altLang="en-US" sz="2000" dirty="0" smtClean="0"/>
              <a:t>：从目标文件中删除符号表信息</a:t>
            </a:r>
            <a:endParaRPr lang="en-US" altLang="zh-CN" sz="2000" dirty="0" smtClean="0"/>
          </a:p>
          <a:p>
            <a:pPr lvl="1"/>
            <a:r>
              <a:rPr lang="en-US" altLang="zh-CN" sz="2000" dirty="0" smtClean="0"/>
              <a:t>SIZE</a:t>
            </a:r>
            <a:r>
              <a:rPr lang="zh-CN" altLang="en-US" sz="2000" dirty="0" smtClean="0"/>
              <a:t>：列出目标文件节的名字和大小</a:t>
            </a:r>
            <a:endParaRPr lang="en-US" altLang="zh-CN" sz="2000" dirty="0" smtClean="0"/>
          </a:p>
          <a:p>
            <a:pPr lvl="1"/>
            <a:r>
              <a:rPr lang="en-US" altLang="zh-CN" sz="2000" dirty="0" smtClean="0"/>
              <a:t>NM</a:t>
            </a:r>
            <a:r>
              <a:rPr lang="zh-CN" altLang="en-US" sz="2000" dirty="0" smtClean="0"/>
              <a:t>：列出一个目标文件的符号表定义的符号</a:t>
            </a:r>
            <a:endParaRPr lang="en-US" altLang="zh-CN" sz="2000" dirty="0" smtClean="0"/>
          </a:p>
          <a:p>
            <a:pPr lvl="1"/>
            <a:r>
              <a:rPr lang="en-US" altLang="zh-CN" sz="2000" dirty="0" smtClean="0"/>
              <a:t>READELF</a:t>
            </a:r>
            <a:r>
              <a:rPr lang="zh-CN" altLang="en-US" sz="2000" dirty="0" smtClean="0"/>
              <a:t>：显示目标文件的完整结构</a:t>
            </a:r>
            <a:endParaRPr lang="en-US" altLang="zh-CN" sz="2000" dirty="0" smtClean="0"/>
          </a:p>
          <a:p>
            <a:pPr lvl="1"/>
            <a:r>
              <a:rPr lang="en-US" altLang="zh-CN" sz="2000" dirty="0" smtClean="0"/>
              <a:t>OBJDUMP</a:t>
            </a:r>
            <a:r>
              <a:rPr lang="zh-CN" altLang="en-US" sz="2000" dirty="0" smtClean="0"/>
              <a:t>：反汇编</a:t>
            </a:r>
            <a:r>
              <a:rPr lang="en-US" altLang="zh-CN" sz="2000" dirty="0" smtClean="0"/>
              <a:t>.text</a:t>
            </a:r>
          </a:p>
          <a:p>
            <a:pPr lvl="1"/>
            <a:r>
              <a:rPr lang="en-US" altLang="zh-CN" sz="2000" dirty="0" smtClean="0"/>
              <a:t>LDD</a:t>
            </a:r>
            <a:r>
              <a:rPr lang="zh-CN" altLang="en-US" sz="2000" dirty="0" smtClean="0"/>
              <a:t>：列出可执行文件在运行时所需要的共享库</a:t>
            </a:r>
            <a:endParaRPr lang="en-US" altLang="zh-CN" sz="2000" dirty="0" smtClean="0"/>
          </a:p>
          <a:p>
            <a:pPr marL="342900" lvl="1" indent="-342900">
              <a:buFont typeface="Arial" pitchFamily="34" charset="0"/>
              <a:buChar char="•"/>
            </a:pPr>
            <a:r>
              <a:rPr lang="en-US" altLang="zh-CN" sz="2400" dirty="0" smtClean="0"/>
              <a:t>Binary translation</a:t>
            </a:r>
          </a:p>
          <a:p>
            <a:pPr lvl="1"/>
            <a:r>
              <a:rPr lang="en-US" altLang="zh-CN" sz="2000" dirty="0" err="1" smtClean="0"/>
              <a:t>Vtune</a:t>
            </a:r>
            <a:r>
              <a:rPr lang="zh-CN" altLang="en-US" sz="2000" dirty="0" smtClean="0"/>
              <a:t>，</a:t>
            </a:r>
            <a:r>
              <a:rPr lang="en-US" altLang="zh-CN" sz="2000" dirty="0" smtClean="0"/>
              <a:t>Purify</a:t>
            </a:r>
            <a:r>
              <a:rPr lang="zh-CN" altLang="en-US" sz="2000" dirty="0" smtClean="0"/>
              <a:t>，</a:t>
            </a:r>
            <a:r>
              <a:rPr lang="en-US" altLang="zh-CN" sz="2000" dirty="0" err="1" smtClean="0"/>
              <a:t>BoundsChecker</a:t>
            </a:r>
            <a:r>
              <a:rPr lang="zh-CN" altLang="en-US" sz="2000" dirty="0" smtClean="0"/>
              <a:t>，</a:t>
            </a:r>
            <a:r>
              <a:rPr lang="en-US" altLang="zh-CN" sz="2000" dirty="0" err="1" smtClean="0"/>
              <a:t>Valgrind</a:t>
            </a:r>
            <a:endParaRPr lang="en-US" altLang="zh-CN" sz="2000" dirty="0" smtClean="0"/>
          </a:p>
          <a:p>
            <a:pPr lvl="1"/>
            <a:r>
              <a:rPr lang="en-US" altLang="zh-CN" sz="2000" dirty="0" smtClean="0"/>
              <a:t>Atom</a:t>
            </a:r>
            <a:r>
              <a:rPr lang="zh-CN" altLang="en-US" sz="2000" dirty="0" smtClean="0"/>
              <a:t>，</a:t>
            </a:r>
            <a:r>
              <a:rPr lang="en-US" altLang="zh-CN" sz="2000" dirty="0" smtClean="0"/>
              <a:t>Etch/EEL</a:t>
            </a:r>
            <a:r>
              <a:rPr lang="zh-CN" altLang="en-US" sz="2000" dirty="0" smtClean="0"/>
              <a:t>，</a:t>
            </a:r>
            <a:r>
              <a:rPr lang="en-US" altLang="zh-CN" sz="2000" dirty="0" smtClean="0"/>
              <a:t>Shade</a:t>
            </a:r>
            <a:r>
              <a:rPr lang="zh-CN" altLang="en-US" sz="2000" dirty="0" smtClean="0"/>
              <a:t>，</a:t>
            </a:r>
            <a:r>
              <a:rPr lang="en-US" altLang="zh-CN" sz="2000" dirty="0" smtClean="0"/>
              <a:t>Dynamo/</a:t>
            </a:r>
            <a:r>
              <a:rPr lang="en-US" altLang="zh-CN" sz="2000" dirty="0" err="1" smtClean="0"/>
              <a:t>Dyninst</a:t>
            </a:r>
            <a:endParaRPr lang="en-US" altLang="zh-CN" sz="2000" dirty="0"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硬件和软件紧密配合。系统一般为每种类型的异常都分配一个唯一的非负整数异常号。一些号码由处理器设计者分配，比如被除零、缺页、存储器访问违例、断点以及算术溢出；其它号码由操作系统内核的设计者分配，比如系统调用和来自外部</a:t>
            </a:r>
            <a:r>
              <a:rPr lang="en-US" altLang="zh-CN" sz="2000" dirty="0" smtClean="0"/>
              <a:t>I/O</a:t>
            </a:r>
            <a:r>
              <a:rPr lang="zh-CN" altLang="en-US" sz="2000" dirty="0" smtClean="0"/>
              <a:t>设备的信号</a:t>
            </a:r>
            <a:endParaRPr lang="en-US" altLang="zh-CN" sz="2000" dirty="0" smtClean="0"/>
          </a:p>
          <a:p>
            <a:pPr lvl="1"/>
            <a:r>
              <a:rPr lang="zh-CN" altLang="en-US" sz="2000" dirty="0" smtClean="0"/>
              <a:t>在系统启动时，操作系统分配和初始化一张异常表，使得条目</a:t>
            </a:r>
            <a:r>
              <a:rPr lang="en-US" altLang="zh-CN" sz="2000" dirty="0" smtClean="0"/>
              <a:t>k</a:t>
            </a:r>
            <a:r>
              <a:rPr lang="zh-CN" altLang="en-US" sz="2000" dirty="0" smtClean="0"/>
              <a:t>包含异常</a:t>
            </a:r>
            <a:r>
              <a:rPr lang="en-US" altLang="zh-CN" sz="2000" dirty="0" smtClean="0"/>
              <a:t>k</a:t>
            </a:r>
            <a:r>
              <a:rPr lang="zh-CN" altLang="en-US" sz="2000" dirty="0" smtClean="0"/>
              <a:t>的处理程序的地址。异常表的起始地址存放在一个叫做异常表基址寄存器</a:t>
            </a:r>
            <a:r>
              <a:rPr lang="en-US" altLang="zh-CN" sz="2000" dirty="0" smtClean="0"/>
              <a:t>(exception table base register)</a:t>
            </a:r>
            <a:r>
              <a:rPr lang="zh-CN" altLang="en-US" sz="2000" dirty="0" smtClean="0"/>
              <a:t>的特殊</a:t>
            </a:r>
            <a:r>
              <a:rPr lang="en-US" altLang="zh-CN" sz="2000" dirty="0" smtClean="0"/>
              <a:t>CPU</a:t>
            </a:r>
            <a:r>
              <a:rPr lang="zh-CN" altLang="en-US" sz="2000" dirty="0" smtClean="0"/>
              <a:t>寄存器中</a:t>
            </a:r>
            <a:endParaRPr lang="en-US" altLang="zh-CN" sz="2000" dirty="0" smtClean="0"/>
          </a:p>
        </p:txBody>
      </p:sp>
      <p:pic>
        <p:nvPicPr>
          <p:cNvPr id="29698" name="Picture 2"/>
          <p:cNvPicPr>
            <a:picLocks noChangeAspect="1" noChangeArrowheads="1"/>
          </p:cNvPicPr>
          <p:nvPr/>
        </p:nvPicPr>
        <p:blipFill>
          <a:blip r:embed="rId3" cstate="print"/>
          <a:srcRect/>
          <a:stretch>
            <a:fillRect/>
          </a:stretch>
        </p:blipFill>
        <p:spPr bwMode="auto">
          <a:xfrm>
            <a:off x="2133600" y="4191000"/>
            <a:ext cx="3543300"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一旦硬件触发了异常，剩下的工作就是由异常处理程序在软件中完成。在处理程序处理完事件之后，它通过一条特殊的</a:t>
            </a:r>
            <a:r>
              <a:rPr lang="en-US" altLang="zh-CN" sz="2000" dirty="0" smtClean="0"/>
              <a:t>”</a:t>
            </a:r>
            <a:r>
              <a:rPr lang="zh-CN" altLang="en-US" sz="2000" dirty="0" smtClean="0"/>
              <a:t>从中断返回</a:t>
            </a:r>
            <a:r>
              <a:rPr lang="en-US" altLang="zh-CN" sz="2000" dirty="0" smtClean="0"/>
              <a:t>”</a:t>
            </a:r>
            <a:r>
              <a:rPr lang="zh-CN" altLang="en-US" sz="2000" dirty="0" smtClean="0"/>
              <a:t>的指令，可选地返回到被中断的程序，该指令将适当的状态弹回到处理器的控制和数据寄存器中，如果异常中断的是一个用户程序，就将状态恢复为用户模式，然后将控制返回给被中断的程序</a:t>
            </a:r>
            <a:endParaRPr lang="en-US" altLang="zh-CN" sz="2000" dirty="0" smtClean="0"/>
          </a:p>
          <a:p>
            <a:pPr marL="342900" lvl="1" indent="-342900">
              <a:buFont typeface="Arial" pitchFamily="34" charset="0"/>
              <a:buChar char="•"/>
            </a:pPr>
            <a:r>
              <a:rPr lang="zh-CN" altLang="en-US" sz="2400" dirty="0" smtClean="0"/>
              <a:t>异常类别</a:t>
            </a:r>
            <a:endParaRPr lang="en-US" altLang="zh-CN" sz="2400" dirty="0" smtClean="0"/>
          </a:p>
          <a:p>
            <a:pPr lvl="1"/>
            <a:r>
              <a:rPr lang="zh-CN" altLang="en-US" sz="2000" dirty="0" smtClean="0"/>
              <a:t>中断</a:t>
            </a:r>
            <a:r>
              <a:rPr lang="en-US" altLang="zh-CN" sz="2000" dirty="0" smtClean="0"/>
              <a:t>(exception)</a:t>
            </a:r>
          </a:p>
          <a:p>
            <a:pPr lvl="1"/>
            <a:r>
              <a:rPr lang="zh-CN" altLang="en-US" sz="2000" dirty="0" smtClean="0"/>
              <a:t>陷阱</a:t>
            </a:r>
            <a:r>
              <a:rPr lang="en-US" altLang="zh-CN" sz="2000" dirty="0" smtClean="0"/>
              <a:t>(trap)</a:t>
            </a:r>
          </a:p>
          <a:p>
            <a:pPr lvl="1"/>
            <a:r>
              <a:rPr lang="zh-CN" altLang="en-US" sz="2000" dirty="0" smtClean="0"/>
              <a:t>故障</a:t>
            </a:r>
            <a:r>
              <a:rPr lang="en-US" altLang="zh-CN" sz="2000" dirty="0" smtClean="0"/>
              <a:t>(fault)</a:t>
            </a:r>
          </a:p>
          <a:p>
            <a:pPr lvl="1"/>
            <a:r>
              <a:rPr lang="zh-CN" altLang="en-US" sz="2000" dirty="0" smtClean="0"/>
              <a:t>终止</a:t>
            </a:r>
            <a:r>
              <a:rPr lang="en-US" altLang="zh-CN" sz="2000" dirty="0" smtClean="0"/>
              <a:t>(abort)</a:t>
            </a:r>
          </a:p>
          <a:p>
            <a:pPr lvl="1"/>
            <a:endParaRPr lang="en-US" altLang="zh-CN" sz="2000" dirty="0" smtClean="0"/>
          </a:p>
        </p:txBody>
      </p:sp>
      <p:pic>
        <p:nvPicPr>
          <p:cNvPr id="29699" name="Picture 3"/>
          <p:cNvPicPr>
            <a:picLocks noChangeAspect="1" noChangeArrowheads="1"/>
          </p:cNvPicPr>
          <p:nvPr/>
        </p:nvPicPr>
        <p:blipFill>
          <a:blip r:embed="rId3" cstate="print"/>
          <a:srcRect/>
          <a:stretch>
            <a:fillRect/>
          </a:stretch>
        </p:blipFill>
        <p:spPr bwMode="auto">
          <a:xfrm>
            <a:off x="2638085" y="4495800"/>
            <a:ext cx="650591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中断</a:t>
            </a:r>
            <a:r>
              <a:rPr lang="en-US" altLang="zh-CN" sz="2400" dirty="0" smtClean="0"/>
              <a:t>(exception)</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陷阱</a:t>
            </a:r>
            <a:r>
              <a:rPr lang="en-US" altLang="zh-CN" sz="2400" dirty="0" smtClean="0"/>
              <a:t>(trap)</a:t>
            </a:r>
          </a:p>
          <a:p>
            <a:pPr lvl="1"/>
            <a:endParaRPr lang="en-US" altLang="zh-CN" sz="2000" dirty="0" smtClean="0"/>
          </a:p>
        </p:txBody>
      </p:sp>
      <p:pic>
        <p:nvPicPr>
          <p:cNvPr id="30722" name="Picture 2"/>
          <p:cNvPicPr>
            <a:picLocks noChangeAspect="1" noChangeArrowheads="1"/>
          </p:cNvPicPr>
          <p:nvPr/>
        </p:nvPicPr>
        <p:blipFill>
          <a:blip r:embed="rId3" cstate="print"/>
          <a:srcRect/>
          <a:stretch>
            <a:fillRect/>
          </a:stretch>
        </p:blipFill>
        <p:spPr bwMode="auto">
          <a:xfrm>
            <a:off x="1905000" y="1676400"/>
            <a:ext cx="4914900" cy="2076450"/>
          </a:xfrm>
          <a:prstGeom prst="rect">
            <a:avLst/>
          </a:prstGeom>
          <a:noFill/>
          <a:ln w="9525">
            <a:noFill/>
            <a:miter lim="800000"/>
            <a:headEnd/>
            <a:tailEnd/>
          </a:ln>
        </p:spPr>
      </p:pic>
      <p:pic>
        <p:nvPicPr>
          <p:cNvPr id="30723" name="Picture 3"/>
          <p:cNvPicPr>
            <a:picLocks noChangeAspect="1" noChangeArrowheads="1"/>
          </p:cNvPicPr>
          <p:nvPr/>
        </p:nvPicPr>
        <p:blipFill>
          <a:blip r:embed="rId4" cstate="print"/>
          <a:srcRect/>
          <a:stretch>
            <a:fillRect/>
          </a:stretch>
        </p:blipFill>
        <p:spPr bwMode="auto">
          <a:xfrm>
            <a:off x="1905000" y="4495800"/>
            <a:ext cx="5067300"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扩展数字</a:t>
            </a:r>
            <a:endParaRPr lang="en-US" altLang="zh-CN" sz="2400" dirty="0" smtClean="0"/>
          </a:p>
          <a:p>
            <a:pPr lvl="1"/>
            <a:r>
              <a:rPr lang="zh-CN" altLang="en-US" sz="2000" dirty="0" smtClean="0"/>
              <a:t>无符号数转换成一个更大的数据类型是采用</a:t>
            </a:r>
            <a:r>
              <a:rPr lang="en-US" altLang="zh-CN" sz="2000" dirty="0" smtClean="0"/>
              <a:t>0</a:t>
            </a:r>
            <a:r>
              <a:rPr lang="zh-CN" altLang="en-US" sz="2000" dirty="0" smtClean="0"/>
              <a:t>扩展，即简单地在表示的开头添加</a:t>
            </a:r>
            <a:r>
              <a:rPr lang="en-US" altLang="zh-CN" sz="2000" dirty="0" smtClean="0"/>
              <a:t>0</a:t>
            </a:r>
          </a:p>
          <a:p>
            <a:pPr lvl="1"/>
            <a:r>
              <a:rPr lang="zh-CN" altLang="en-US" sz="2000" dirty="0" smtClean="0"/>
              <a:t>有符号数转换成一个更大的数据类型是采用符号扩展，即当数值为正时，添加</a:t>
            </a:r>
            <a:r>
              <a:rPr lang="en-US" altLang="zh-CN" sz="2000" dirty="0" smtClean="0"/>
              <a:t>0</a:t>
            </a:r>
            <a:r>
              <a:rPr lang="zh-CN" altLang="en-US" sz="2000" dirty="0" smtClean="0"/>
              <a:t>，为负时，添加</a:t>
            </a:r>
            <a:r>
              <a:rPr lang="en-US" altLang="zh-CN" sz="2000" dirty="0" smtClean="0"/>
              <a:t>1</a:t>
            </a:r>
          </a:p>
          <a:p>
            <a:pPr marL="342900" lvl="1" indent="-342900">
              <a:buFont typeface="Arial" pitchFamily="34" charset="0"/>
              <a:buChar char="•"/>
            </a:pPr>
            <a:r>
              <a:rPr lang="zh-CN" altLang="en-US" sz="2400" dirty="0" smtClean="0"/>
              <a:t>使用有符号和无符号数值的建议</a:t>
            </a:r>
            <a:endParaRPr lang="en-US" altLang="zh-CN" sz="2400" dirty="0" smtClean="0"/>
          </a:p>
          <a:p>
            <a:pPr lvl="1"/>
            <a:r>
              <a:rPr lang="zh-CN" altLang="en-US" sz="2000" dirty="0" smtClean="0">
                <a:solidFill>
                  <a:srgbClr val="FF0000"/>
                </a:solidFill>
              </a:rPr>
              <a:t>绝对不要使用无符号数</a:t>
            </a:r>
            <a:r>
              <a:rPr lang="zh-CN" altLang="en-US" sz="2000" dirty="0" smtClean="0"/>
              <a:t>，除非能获得好处或必须：当我们想把字仅仅看成是位的集合，并且没有任何数字意义时；实现模运算和多精度运算的数学包时等等</a:t>
            </a:r>
            <a:endParaRPr lang="en-US" altLang="zh-CN" sz="2000" dirty="0" smtClean="0"/>
          </a:p>
          <a:p>
            <a:pPr lvl="1"/>
            <a:r>
              <a:rPr lang="zh-CN" altLang="en-US" sz="2000" dirty="0" smtClean="0"/>
              <a:t>实际上</a:t>
            </a:r>
            <a:r>
              <a:rPr lang="en-US" altLang="zh-CN" sz="2000" dirty="0" smtClean="0"/>
              <a:t>Java</a:t>
            </a:r>
            <a:r>
              <a:rPr lang="zh-CN" altLang="en-US" sz="2000" dirty="0" smtClean="0"/>
              <a:t>和很多其它语言不支持无符号整数</a:t>
            </a:r>
            <a:endParaRPr lang="en-US" altLang="zh-CN" sz="2000" dirty="0"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故障</a:t>
            </a:r>
            <a:r>
              <a:rPr lang="en-US" altLang="zh-CN" sz="2400" dirty="0" smtClean="0"/>
              <a:t>(fault)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终止</a:t>
            </a:r>
            <a:r>
              <a:rPr lang="en-US" altLang="zh-CN" sz="2400" dirty="0" smtClean="0"/>
              <a:t>(abort)</a:t>
            </a:r>
          </a:p>
          <a:p>
            <a:pPr lvl="1"/>
            <a:endParaRPr lang="en-US" altLang="zh-CN" sz="2000" dirty="0" smtClean="0"/>
          </a:p>
        </p:txBody>
      </p:sp>
      <p:pic>
        <p:nvPicPr>
          <p:cNvPr id="31746" name="Picture 2"/>
          <p:cNvPicPr>
            <a:picLocks noChangeAspect="1" noChangeArrowheads="1"/>
          </p:cNvPicPr>
          <p:nvPr/>
        </p:nvPicPr>
        <p:blipFill>
          <a:blip r:embed="rId3" cstate="print"/>
          <a:srcRect/>
          <a:stretch>
            <a:fillRect/>
          </a:stretch>
        </p:blipFill>
        <p:spPr bwMode="auto">
          <a:xfrm>
            <a:off x="2057400" y="1600200"/>
            <a:ext cx="5391150" cy="174307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057400" y="4343400"/>
            <a:ext cx="56673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异常示例</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Linux/IA32</a:t>
            </a:r>
            <a:r>
              <a:rPr lang="zh-CN" altLang="en-US" sz="2400" dirty="0" smtClean="0"/>
              <a:t>系统调用</a:t>
            </a:r>
            <a:r>
              <a:rPr lang="en-US" altLang="zh-CN" sz="2400" dirty="0" smtClean="0"/>
              <a:t>(0x80</a:t>
            </a:r>
            <a:r>
              <a:rPr lang="zh-CN" altLang="en-US" sz="2400" dirty="0" smtClean="0"/>
              <a:t>陷阱指令</a:t>
            </a:r>
            <a:r>
              <a:rPr lang="en-US" altLang="zh-CN" sz="2400" dirty="0" smtClean="0"/>
              <a:t>)</a:t>
            </a:r>
          </a:p>
          <a:p>
            <a:pPr marL="342900" lvl="1" indent="-342900">
              <a:buFont typeface="Arial" pitchFamily="34" charset="0"/>
              <a:buChar char="•"/>
            </a:pPr>
            <a:endParaRPr lang="en-US" altLang="zh-CN" sz="2400" dirty="0" smtClean="0"/>
          </a:p>
          <a:p>
            <a:pPr lvl="1"/>
            <a:endParaRPr lang="en-US" altLang="zh-CN" sz="2000" dirty="0" smtClean="0"/>
          </a:p>
        </p:txBody>
      </p:sp>
      <p:pic>
        <p:nvPicPr>
          <p:cNvPr id="32771" name="Picture 3"/>
          <p:cNvPicPr>
            <a:picLocks noChangeAspect="1" noChangeArrowheads="1"/>
          </p:cNvPicPr>
          <p:nvPr/>
        </p:nvPicPr>
        <p:blipFill>
          <a:blip r:embed="rId3" cstate="print"/>
          <a:srcRect/>
          <a:stretch>
            <a:fillRect/>
          </a:stretch>
        </p:blipFill>
        <p:spPr bwMode="auto">
          <a:xfrm>
            <a:off x="1447800" y="1600200"/>
            <a:ext cx="5210175" cy="2190750"/>
          </a:xfrm>
          <a:prstGeom prst="rect">
            <a:avLst/>
          </a:prstGeom>
          <a:noFill/>
          <a:ln w="9525">
            <a:noFill/>
            <a:miter lim="800000"/>
            <a:headEnd/>
            <a:tailEnd/>
          </a:ln>
        </p:spPr>
      </p:pic>
      <p:pic>
        <p:nvPicPr>
          <p:cNvPr id="32772" name="Picture 4"/>
          <p:cNvPicPr>
            <a:picLocks noChangeAspect="1" noChangeArrowheads="1"/>
          </p:cNvPicPr>
          <p:nvPr/>
        </p:nvPicPr>
        <p:blipFill>
          <a:blip r:embed="rId4" cstate="print"/>
          <a:srcRect/>
          <a:stretch>
            <a:fillRect/>
          </a:stretch>
        </p:blipFill>
        <p:spPr bwMode="auto">
          <a:xfrm>
            <a:off x="1447800" y="4285543"/>
            <a:ext cx="6257925" cy="25724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系统调用示例</a:t>
            </a:r>
            <a:endParaRPr lang="en-US" altLang="zh-CN" sz="2400" dirty="0" smtClean="0"/>
          </a:p>
          <a:p>
            <a:pPr lvl="1"/>
            <a:r>
              <a:rPr lang="zh-CN" altLang="en-US" sz="2000" dirty="0" smtClean="0"/>
              <a:t>所有系统调用参数通过寄存器传送，</a:t>
            </a:r>
            <a:r>
              <a:rPr lang="en-US" altLang="zh-CN" sz="2000" dirty="0" smtClean="0"/>
              <a:t>%</a:t>
            </a:r>
            <a:r>
              <a:rPr lang="en-US" altLang="zh-CN" sz="2000" dirty="0" err="1" smtClean="0"/>
              <a:t>eax</a:t>
            </a:r>
            <a:r>
              <a:rPr lang="zh-CN" altLang="en-US" sz="2000" dirty="0" smtClean="0"/>
              <a:t>保存系统调用号</a:t>
            </a:r>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228600" y="1981200"/>
            <a:ext cx="3198463" cy="990600"/>
          </a:xfrm>
          <a:prstGeom prst="rect">
            <a:avLst/>
          </a:prstGeom>
          <a:noFill/>
          <a:ln w="9525">
            <a:noFill/>
            <a:miter lim="800000"/>
            <a:headEnd/>
            <a:tailEnd/>
          </a:ln>
        </p:spPr>
      </p:pic>
      <p:pic>
        <p:nvPicPr>
          <p:cNvPr id="33796" name="Picture 4"/>
          <p:cNvPicPr>
            <a:picLocks noChangeAspect="1" noChangeArrowheads="1"/>
          </p:cNvPicPr>
          <p:nvPr/>
        </p:nvPicPr>
        <p:blipFill>
          <a:blip r:embed="rId4" cstate="print"/>
          <a:srcRect/>
          <a:stretch>
            <a:fillRect/>
          </a:stretch>
        </p:blipFill>
        <p:spPr bwMode="auto">
          <a:xfrm>
            <a:off x="1600200" y="2743200"/>
            <a:ext cx="6289881"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p>
          <a:p>
            <a:pPr lvl="1"/>
            <a:r>
              <a:rPr lang="zh-CN" altLang="en-US" sz="2000" dirty="0" smtClean="0"/>
              <a:t>一个只发出而没有被接收的信号叫做待处理信号</a:t>
            </a:r>
            <a:r>
              <a:rPr lang="en-US" altLang="zh-CN" sz="2000" dirty="0" smtClean="0"/>
              <a:t>(Pending Signal)</a:t>
            </a:r>
            <a:r>
              <a:rPr lang="zh-CN" altLang="en-US" sz="2000" dirty="0" smtClean="0"/>
              <a:t>。一种类型至多只会有一个待处理信号。如果一个进程有一个类型为</a:t>
            </a:r>
            <a:r>
              <a:rPr lang="en-US" altLang="zh-CN" sz="2000" dirty="0" smtClean="0"/>
              <a:t>k</a:t>
            </a:r>
            <a:r>
              <a:rPr lang="zh-CN" altLang="en-US" sz="2000" dirty="0" smtClean="0"/>
              <a:t>的待处理信号，那么任何接下来发送到这个进程的类型为</a:t>
            </a:r>
            <a:r>
              <a:rPr lang="en-US" altLang="zh-CN" sz="2000" dirty="0" smtClean="0"/>
              <a:t>k</a:t>
            </a:r>
            <a:r>
              <a:rPr lang="zh-CN" altLang="en-US" sz="2000" dirty="0" smtClean="0"/>
              <a:t>的信号都不会排队等待，它们只是被简单地丢弃。每个进程在</a:t>
            </a:r>
            <a:r>
              <a:rPr lang="en-US" altLang="zh-CN" sz="2000" dirty="0" smtClean="0"/>
              <a:t>pending vector</a:t>
            </a:r>
            <a:r>
              <a:rPr lang="zh-CN" altLang="en-US" sz="2000" dirty="0" smtClean="0"/>
              <a:t>维护着待处理信号，在</a:t>
            </a:r>
            <a:r>
              <a:rPr lang="en-US" altLang="zh-CN" sz="2000" dirty="0" smtClean="0"/>
              <a:t>blocked vector</a:t>
            </a:r>
            <a:r>
              <a:rPr lang="zh-CN" altLang="en-US" sz="2000" dirty="0" smtClean="0"/>
              <a:t>中维护被阻塞的信号</a:t>
            </a:r>
            <a:endParaRPr lang="en-US" altLang="zh-CN" sz="2000" dirty="0" smtClean="0"/>
          </a:p>
          <a:p>
            <a:pPr lvl="1"/>
            <a:r>
              <a:rPr lang="zh-CN" altLang="en-US" sz="2000" dirty="0" smtClean="0"/>
              <a:t>当内核从一个异常处理程序返回，准备将控制传递给进程</a:t>
            </a:r>
            <a:r>
              <a:rPr lang="en-US" altLang="zh-CN" sz="2000" dirty="0" smtClean="0"/>
              <a:t>p</a:t>
            </a:r>
            <a:r>
              <a:rPr lang="zh-CN" altLang="en-US" sz="2000" dirty="0" smtClean="0"/>
              <a:t>时，它会检查进程</a:t>
            </a:r>
            <a:r>
              <a:rPr lang="en-US" altLang="zh-CN" sz="2000" dirty="0" smtClean="0"/>
              <a:t>p</a:t>
            </a:r>
            <a:r>
              <a:rPr lang="zh-CN" altLang="en-US" sz="2000" dirty="0" smtClean="0"/>
              <a:t>的未被阻塞的待处理信号集合</a:t>
            </a:r>
            <a:r>
              <a:rPr lang="en-US" altLang="zh-CN" sz="2000" dirty="0" smtClean="0"/>
              <a:t>(pending&amp;~blocked).</a:t>
            </a:r>
            <a:r>
              <a:rPr lang="zh-CN" altLang="en-US" sz="2000" dirty="0" smtClean="0"/>
              <a:t>如果这个集合为空，那么内核将控制传递到</a:t>
            </a:r>
            <a:r>
              <a:rPr lang="en-US" altLang="zh-CN" sz="2000" dirty="0" smtClean="0"/>
              <a:t>p</a:t>
            </a:r>
            <a:r>
              <a:rPr lang="zh-CN" altLang="en-US" sz="2000" dirty="0" smtClean="0"/>
              <a:t>的逻辑控制流中的下一条指令</a:t>
            </a:r>
            <a:r>
              <a:rPr lang="en-US" altLang="zh-CN" sz="2000" dirty="0" smtClean="0"/>
              <a:t>(</a:t>
            </a:r>
            <a:r>
              <a:rPr lang="en-US" altLang="zh-CN" sz="2000" dirty="0" err="1" smtClean="0"/>
              <a:t>I</a:t>
            </a:r>
            <a:r>
              <a:rPr lang="en-US" altLang="zh-CN" sz="2000" baseline="-25000" dirty="0" err="1" smtClean="0"/>
              <a:t>next</a:t>
            </a:r>
            <a:r>
              <a:rPr lang="en-US" altLang="zh-CN" sz="2000" dirty="0" smtClean="0"/>
              <a:t>)</a:t>
            </a:r>
            <a:r>
              <a:rPr lang="zh-CN" altLang="en-US" sz="2000" dirty="0" smtClean="0"/>
              <a:t>。如果集合是非空的，那么内核选择集合中的某个信号</a:t>
            </a:r>
            <a:r>
              <a:rPr lang="en-US" altLang="zh-CN" sz="2000" dirty="0" smtClean="0"/>
              <a:t>k(</a:t>
            </a:r>
            <a:r>
              <a:rPr lang="zh-CN" altLang="en-US" sz="2000" dirty="0" smtClean="0"/>
              <a:t>通常是最小的</a:t>
            </a:r>
            <a:r>
              <a:rPr lang="en-US" altLang="zh-CN" sz="2000" dirty="0" smtClean="0"/>
              <a:t>k)</a:t>
            </a:r>
            <a:r>
              <a:rPr lang="zh-CN" altLang="en-US" sz="2000" dirty="0" smtClean="0"/>
              <a:t>，并且强制</a:t>
            </a:r>
            <a:r>
              <a:rPr lang="en-US" altLang="zh-CN" sz="2000" dirty="0" smtClean="0"/>
              <a:t>p</a:t>
            </a:r>
            <a:r>
              <a:rPr lang="zh-CN" altLang="en-US" sz="2000" dirty="0" smtClean="0"/>
              <a:t>接收信号</a:t>
            </a:r>
            <a:r>
              <a:rPr lang="en-US" altLang="zh-CN" sz="2000" dirty="0" smtClean="0"/>
              <a:t>k</a:t>
            </a:r>
            <a:r>
              <a:rPr lang="zh-CN" altLang="en-US" sz="2000" dirty="0" smtClean="0"/>
              <a:t>，调用信号</a:t>
            </a:r>
            <a:r>
              <a:rPr lang="en-US" altLang="zh-CN" sz="2000" dirty="0" smtClean="0"/>
              <a:t>k</a:t>
            </a:r>
            <a:r>
              <a:rPr lang="zh-CN" altLang="en-US" sz="2000" dirty="0" smtClean="0"/>
              <a:t>的处理程序</a:t>
            </a:r>
            <a:endParaRPr lang="en-US" altLang="zh-CN" sz="2000" dirty="0"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r>
              <a:rPr lang="zh-CN" altLang="en-US" sz="2400" dirty="0" smtClean="0"/>
              <a:t>处理问题</a:t>
            </a:r>
            <a:endParaRPr lang="en-US" altLang="zh-CN" sz="2400" dirty="0" smtClean="0"/>
          </a:p>
          <a:p>
            <a:pPr lvl="1"/>
            <a:r>
              <a:rPr lang="zh-CN" altLang="en-US" sz="2000" dirty="0" smtClean="0"/>
              <a:t>待处理信号被阻塞：当进程正在执行信号</a:t>
            </a:r>
            <a:r>
              <a:rPr lang="en-US" altLang="zh-CN" sz="2000" dirty="0" smtClean="0"/>
              <a:t>k</a:t>
            </a:r>
            <a:r>
              <a:rPr lang="zh-CN" altLang="en-US" sz="2000" dirty="0" smtClean="0"/>
              <a:t>的处理函数，另外一个信号</a:t>
            </a:r>
            <a:r>
              <a:rPr lang="en-US" altLang="zh-CN" sz="2000" dirty="0" smtClean="0"/>
              <a:t>k</a:t>
            </a:r>
            <a:r>
              <a:rPr lang="zh-CN" altLang="en-US" sz="2000" dirty="0" smtClean="0"/>
              <a:t>发送到该进程，这个信号</a:t>
            </a:r>
            <a:r>
              <a:rPr lang="en-US" altLang="zh-CN" sz="2000" dirty="0" smtClean="0"/>
              <a:t>k</a:t>
            </a:r>
            <a:r>
              <a:rPr lang="zh-CN" altLang="en-US" sz="2000" dirty="0" smtClean="0"/>
              <a:t>被阻塞，直到进程从当前的处理函数中返回</a:t>
            </a:r>
            <a:endParaRPr lang="en-US" altLang="zh-CN" sz="2000" dirty="0" smtClean="0"/>
          </a:p>
          <a:p>
            <a:pPr lvl="1"/>
            <a:r>
              <a:rPr lang="zh-CN" altLang="en-US" sz="2000" dirty="0" smtClean="0"/>
              <a:t>待处理信号不会排队等待：如果当前进程阻塞信号</a:t>
            </a:r>
            <a:r>
              <a:rPr lang="en-US" altLang="zh-CN" sz="2000" dirty="0" smtClean="0"/>
              <a:t>k</a:t>
            </a:r>
            <a:r>
              <a:rPr lang="zh-CN" altLang="en-US" sz="2000" dirty="0" smtClean="0"/>
              <a:t>，如果同时又有两个信号</a:t>
            </a:r>
            <a:r>
              <a:rPr lang="en-US" altLang="zh-CN" sz="2000" dirty="0" smtClean="0"/>
              <a:t>k</a:t>
            </a:r>
            <a:r>
              <a:rPr lang="zh-CN" altLang="en-US" sz="2000" dirty="0" smtClean="0"/>
              <a:t>发送给进程，那么只有一个信号</a:t>
            </a:r>
            <a:r>
              <a:rPr lang="en-US" altLang="zh-CN" sz="2000" dirty="0" smtClean="0"/>
              <a:t>k</a:t>
            </a:r>
            <a:r>
              <a:rPr lang="zh-CN" altLang="en-US" sz="2000" dirty="0" smtClean="0"/>
              <a:t>被保留下来放入</a:t>
            </a:r>
            <a:r>
              <a:rPr lang="en-US" altLang="zh-CN" sz="2000" dirty="0" smtClean="0"/>
              <a:t>pending vector</a:t>
            </a:r>
            <a:r>
              <a:rPr lang="zh-CN" altLang="en-US" sz="2000" dirty="0" smtClean="0"/>
              <a:t>，另外一个被简单抛弃</a:t>
            </a:r>
            <a:endParaRPr lang="en-US" altLang="zh-CN" sz="2000" dirty="0" smtClean="0"/>
          </a:p>
          <a:p>
            <a:pPr lvl="1"/>
            <a:r>
              <a:rPr lang="zh-CN" altLang="en-US" sz="2000" dirty="0" smtClean="0"/>
              <a:t>系统调用可以被中断：</a:t>
            </a:r>
            <a:r>
              <a:rPr lang="en-US" altLang="zh-CN" sz="2000" dirty="0" smtClean="0"/>
              <a:t>read</a:t>
            </a:r>
            <a:r>
              <a:rPr lang="zh-CN" altLang="en-US" sz="2000" dirty="0" smtClean="0"/>
              <a:t>，</a:t>
            </a:r>
            <a:r>
              <a:rPr lang="en-US" altLang="zh-CN" sz="2000" dirty="0" smtClean="0"/>
              <a:t>wait</a:t>
            </a:r>
            <a:r>
              <a:rPr lang="zh-CN" altLang="en-US" sz="2000" dirty="0" smtClean="0"/>
              <a:t>和</a:t>
            </a:r>
            <a:r>
              <a:rPr lang="en-US" altLang="zh-CN" sz="2000" dirty="0" smtClean="0"/>
              <a:t>accept</a:t>
            </a:r>
            <a:r>
              <a:rPr lang="zh-CN" altLang="en-US" sz="2000" dirty="0" smtClean="0"/>
              <a:t>慢速系统调用可以被中断</a:t>
            </a:r>
            <a:r>
              <a:rPr lang="en-US" altLang="zh-CN" sz="2000" dirty="0" smtClean="0"/>
              <a:t>(</a:t>
            </a:r>
            <a:r>
              <a:rPr lang="zh-CN" altLang="en-US" sz="2000" dirty="0" smtClean="0"/>
              <a:t>被中断的系统调用会不会自动重启，取决于系统的实现，比如</a:t>
            </a:r>
            <a:r>
              <a:rPr lang="en-US" altLang="zh-CN" sz="2000" dirty="0" smtClean="0"/>
              <a:t>Solaris</a:t>
            </a:r>
            <a:r>
              <a:rPr lang="zh-CN" altLang="en-US" sz="2000" dirty="0" smtClean="0"/>
              <a:t>不自动重启被中断的</a:t>
            </a:r>
            <a:r>
              <a:rPr lang="en-US" altLang="zh-CN" sz="2000" dirty="0" smtClean="0"/>
              <a:t>read</a:t>
            </a:r>
            <a:r>
              <a:rPr lang="zh-CN" altLang="en-US" sz="2000" dirty="0" smtClean="0"/>
              <a:t>调用，但</a:t>
            </a:r>
            <a:r>
              <a:rPr lang="en-US" altLang="zh-CN" sz="2000" dirty="0" smtClean="0"/>
              <a:t>Linux</a:t>
            </a:r>
            <a:r>
              <a:rPr lang="zh-CN" altLang="en-US" sz="2000" dirty="0" smtClean="0"/>
              <a:t>自动重启。为了编写可移植的信号代码，必须考虑手动重启被中断的系统调用</a:t>
            </a:r>
            <a:r>
              <a:rPr lang="en-US" altLang="zh-CN" sz="2000" dirty="0" smtClean="0"/>
              <a:t>)</a:t>
            </a:r>
          </a:p>
          <a:p>
            <a:pPr lvl="1"/>
            <a:r>
              <a:rPr lang="en-US" altLang="zh-CN" sz="2000" dirty="0" err="1" smtClean="0"/>
              <a:t>Posix</a:t>
            </a:r>
            <a:r>
              <a:rPr lang="zh-CN" altLang="en-US" sz="2000" dirty="0" smtClean="0"/>
              <a:t>定义了</a:t>
            </a:r>
            <a:r>
              <a:rPr lang="en-US" altLang="zh-CN" sz="2000" dirty="0" err="1" smtClean="0"/>
              <a:t>sigaction</a:t>
            </a:r>
            <a:r>
              <a:rPr lang="zh-CN" altLang="en-US" sz="2000" dirty="0" smtClean="0"/>
              <a:t>，可以明确地指定想要的信号处理语义，只要有可能，被中断的系统调用会自动重启</a:t>
            </a:r>
            <a:endParaRPr lang="en-US" altLang="zh-CN" sz="2000" dirty="0"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操作进程的工具</a:t>
            </a:r>
            <a:endParaRPr lang="en-US" altLang="zh-CN" sz="2400" dirty="0" smtClean="0"/>
          </a:p>
          <a:p>
            <a:pPr lvl="1"/>
            <a:r>
              <a:rPr lang="en-US" altLang="zh-CN" sz="2000" dirty="0" smtClean="0"/>
              <a:t>STRACE</a:t>
            </a:r>
            <a:r>
              <a:rPr lang="zh-CN" altLang="en-US" sz="2000" dirty="0" smtClean="0"/>
              <a:t>：打印一个正在运行的程序和它的子进程的系统调用轨迹</a:t>
            </a:r>
            <a:endParaRPr lang="en-US" altLang="zh-CN" sz="2000" dirty="0" smtClean="0"/>
          </a:p>
          <a:p>
            <a:pPr lvl="1"/>
            <a:r>
              <a:rPr lang="en-US" altLang="zh-CN" sz="2000" dirty="0" smtClean="0"/>
              <a:t>PS</a:t>
            </a:r>
          </a:p>
          <a:p>
            <a:pPr lvl="1"/>
            <a:r>
              <a:rPr lang="en-US" altLang="zh-CN" sz="2000" dirty="0" smtClean="0"/>
              <a:t>TOP</a:t>
            </a:r>
          </a:p>
          <a:p>
            <a:pPr lvl="1"/>
            <a:r>
              <a:rPr lang="en-US" altLang="zh-CN" sz="2000" dirty="0" smtClean="0"/>
              <a:t>PMAP</a:t>
            </a:r>
            <a:r>
              <a:rPr lang="zh-CN" altLang="en-US" sz="2000" dirty="0" smtClean="0"/>
              <a:t>：显示进程的存储映射</a:t>
            </a:r>
            <a:endParaRPr lang="en-US" altLang="zh-CN" sz="2000" dirty="0" smtClean="0"/>
          </a:p>
          <a:p>
            <a:pPr lvl="1"/>
            <a:r>
              <a:rPr lang="en-US" altLang="zh-CN" sz="2000" dirty="0" smtClean="0"/>
              <a:t>/proc</a:t>
            </a:r>
            <a:r>
              <a:rPr lang="zh-CN" altLang="en-US" sz="2000" dirty="0" smtClean="0"/>
              <a:t>：虚拟文件系统，</a:t>
            </a:r>
            <a:r>
              <a:rPr lang="en-US" altLang="zh-CN" sz="2000" dirty="0" smtClean="0"/>
              <a:t>/proc/</a:t>
            </a:r>
            <a:r>
              <a:rPr lang="en-US" altLang="zh-CN" sz="2000" dirty="0" err="1" smtClean="0"/>
              <a:t>loadavg</a:t>
            </a:r>
            <a:endParaRPr lang="en-US" altLang="zh-CN" sz="2000" dirty="0"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物理地址和虚拟地址</a:t>
            </a:r>
            <a:endParaRPr lang="en-US" altLang="zh-CN" sz="2400" dirty="0" smtClean="0"/>
          </a:p>
          <a:p>
            <a:pPr lvl="1"/>
            <a:r>
              <a:rPr lang="en-US" altLang="zh-CN" sz="2000" dirty="0" smtClean="0">
                <a:solidFill>
                  <a:srgbClr val="FF0000"/>
                </a:solidFill>
              </a:rPr>
              <a:t>CPU</a:t>
            </a:r>
            <a:r>
              <a:rPr lang="zh-CN" altLang="en-US" sz="2000" dirty="0" smtClean="0"/>
              <a:t>通过</a:t>
            </a:r>
            <a:r>
              <a:rPr lang="zh-CN" altLang="en-US" sz="2000" dirty="0" smtClean="0">
                <a:solidFill>
                  <a:srgbClr val="FF0000"/>
                </a:solidFill>
              </a:rPr>
              <a:t>生成一个虚拟地址</a:t>
            </a:r>
            <a:r>
              <a:rPr lang="en-US" altLang="zh-CN" sz="2000" dirty="0" smtClean="0"/>
              <a:t>(Virtual Address, VA)</a:t>
            </a:r>
            <a:r>
              <a:rPr lang="zh-CN" altLang="en-US" sz="2000" dirty="0" smtClean="0"/>
              <a:t>来</a:t>
            </a:r>
            <a:r>
              <a:rPr lang="zh-CN" altLang="en-US" sz="2000" dirty="0" smtClean="0">
                <a:solidFill>
                  <a:srgbClr val="FF0000"/>
                </a:solidFill>
              </a:rPr>
              <a:t>访问主存</a:t>
            </a:r>
            <a:r>
              <a:rPr lang="zh-CN" altLang="en-US" sz="2000" dirty="0" smtClean="0"/>
              <a:t>，这个虚拟地址在被送到存储器之前先转换成适当的物理地址</a:t>
            </a:r>
            <a:r>
              <a:rPr lang="en-US" altLang="zh-CN" sz="2000" dirty="0" smtClean="0"/>
              <a:t>(address translation)</a:t>
            </a:r>
            <a:r>
              <a:rPr lang="zh-CN" altLang="en-US" sz="2000" dirty="0" smtClean="0"/>
              <a:t>。地址转换需要</a:t>
            </a:r>
            <a:r>
              <a:rPr lang="en-US" altLang="zh-CN" sz="2000" dirty="0" smtClean="0"/>
              <a:t>CPU</a:t>
            </a:r>
            <a:r>
              <a:rPr lang="zh-CN" altLang="en-US" sz="2000" dirty="0" smtClean="0"/>
              <a:t>硬件和操作系统的紧密合作。</a:t>
            </a:r>
            <a:r>
              <a:rPr lang="en-US" altLang="zh-CN" sz="2000" dirty="0" smtClean="0"/>
              <a:t>CPU</a:t>
            </a:r>
            <a:r>
              <a:rPr lang="zh-CN" altLang="en-US" sz="2000" dirty="0" smtClean="0"/>
              <a:t>芯片上的</a:t>
            </a:r>
            <a:r>
              <a:rPr lang="zh-CN" altLang="en-US" sz="2000" dirty="0" smtClean="0">
                <a:solidFill>
                  <a:srgbClr val="FF0000"/>
                </a:solidFill>
              </a:rPr>
              <a:t>存储管理单元</a:t>
            </a:r>
            <a:r>
              <a:rPr lang="en-US" altLang="zh-CN" sz="2000" dirty="0" smtClean="0"/>
              <a:t>(Memory Management Unit, MMU)</a:t>
            </a:r>
            <a:r>
              <a:rPr lang="zh-CN" altLang="en-US" sz="2000" dirty="0" smtClean="0"/>
              <a:t>的专用硬件，</a:t>
            </a:r>
            <a:r>
              <a:rPr lang="zh-CN" altLang="en-US" sz="2000" dirty="0" smtClean="0">
                <a:solidFill>
                  <a:srgbClr val="FF0000"/>
                </a:solidFill>
              </a:rPr>
              <a:t>利用</a:t>
            </a:r>
            <a:r>
              <a:rPr lang="zh-CN" altLang="en-US" sz="2000" dirty="0" smtClean="0"/>
              <a:t>存放在主存中的</a:t>
            </a:r>
            <a:r>
              <a:rPr lang="zh-CN" altLang="en-US" sz="2000" dirty="0" smtClean="0">
                <a:solidFill>
                  <a:srgbClr val="FF0000"/>
                </a:solidFill>
              </a:rPr>
              <a:t>查询表</a:t>
            </a:r>
            <a:r>
              <a:rPr lang="zh-CN" altLang="en-US" sz="2000" dirty="0" smtClean="0"/>
              <a:t>来动态</a:t>
            </a:r>
            <a:r>
              <a:rPr lang="zh-CN" altLang="en-US" sz="2000" dirty="0" smtClean="0">
                <a:solidFill>
                  <a:srgbClr val="FF0000"/>
                </a:solidFill>
              </a:rPr>
              <a:t>翻译虚拟地址</a:t>
            </a:r>
            <a:r>
              <a:rPr lang="zh-CN" altLang="en-US" sz="2000" dirty="0" smtClean="0"/>
              <a:t>，该</a:t>
            </a:r>
            <a:r>
              <a:rPr lang="zh-CN" altLang="en-US" sz="2000" dirty="0" smtClean="0">
                <a:solidFill>
                  <a:srgbClr val="FF0000"/>
                </a:solidFill>
              </a:rPr>
              <a:t>表</a:t>
            </a:r>
            <a:r>
              <a:rPr lang="zh-CN" altLang="en-US" sz="2000" dirty="0" smtClean="0"/>
              <a:t>的内容是</a:t>
            </a:r>
            <a:r>
              <a:rPr lang="zh-CN" altLang="en-US" sz="2000" dirty="0" smtClean="0">
                <a:solidFill>
                  <a:srgbClr val="FF0000"/>
                </a:solidFill>
              </a:rPr>
              <a:t>由操作系统管理</a:t>
            </a:r>
            <a:r>
              <a:rPr lang="zh-CN" altLang="en-US" sz="2000" dirty="0" smtClean="0"/>
              <a:t>的</a:t>
            </a:r>
            <a:endParaRPr lang="en-US" altLang="zh-CN" sz="2000" dirty="0" smtClean="0"/>
          </a:p>
        </p:txBody>
      </p:sp>
      <p:pic>
        <p:nvPicPr>
          <p:cNvPr id="1027" name="Picture 3"/>
          <p:cNvPicPr>
            <a:picLocks noChangeAspect="1" noChangeArrowheads="1"/>
          </p:cNvPicPr>
          <p:nvPr/>
        </p:nvPicPr>
        <p:blipFill>
          <a:blip r:embed="rId3" cstate="print"/>
          <a:srcRect/>
          <a:stretch>
            <a:fillRect/>
          </a:stretch>
        </p:blipFill>
        <p:spPr bwMode="auto">
          <a:xfrm>
            <a:off x="1752600" y="3581400"/>
            <a:ext cx="541020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a:t>
            </a:r>
            <a:r>
              <a:rPr lang="zh-CN" altLang="en-US" sz="2400" dirty="0" smtClean="0"/>
              <a:t>拟存储器作为磁盘缓存</a:t>
            </a:r>
            <a:endParaRPr lang="en-US" altLang="zh-CN" sz="2400" dirty="0" smtClean="0"/>
          </a:p>
          <a:p>
            <a:pPr lvl="1"/>
            <a:r>
              <a:rPr lang="zh-CN" altLang="en-US" sz="2000" dirty="0" smtClean="0"/>
              <a:t>概</a:t>
            </a:r>
            <a:r>
              <a:rPr lang="zh-CN" altLang="en-US" sz="2000" dirty="0" smtClean="0"/>
              <a:t>念上，</a:t>
            </a:r>
            <a:r>
              <a:rPr lang="zh-CN" altLang="en-US" sz="2000" dirty="0" smtClean="0"/>
              <a:t>虚</a:t>
            </a:r>
            <a:r>
              <a:rPr lang="zh-CN" altLang="en-US" sz="2000" dirty="0" smtClean="0"/>
              <a:t>拟存储器</a:t>
            </a:r>
            <a:r>
              <a:rPr lang="en-US" altLang="zh-CN" sz="2000" dirty="0" smtClean="0"/>
              <a:t>(VM)</a:t>
            </a:r>
            <a:r>
              <a:rPr lang="zh-CN" altLang="en-US" sz="2000" dirty="0" smtClean="0"/>
              <a:t>被组织成一个由存放在磁盘上的</a:t>
            </a:r>
            <a:r>
              <a:rPr lang="en-US" altLang="zh-CN" sz="2000" dirty="0" smtClean="0"/>
              <a:t>N</a:t>
            </a:r>
            <a:r>
              <a:rPr lang="zh-CN" altLang="en-US" sz="2000" dirty="0" smtClean="0"/>
              <a:t>个连续的字节大小的单元</a:t>
            </a:r>
            <a:r>
              <a:rPr lang="en-US" altLang="zh-CN" sz="2000" dirty="0" smtClean="0"/>
              <a:t>(byte-sized cells)</a:t>
            </a:r>
            <a:r>
              <a:rPr lang="zh-CN" altLang="en-US" sz="2000" dirty="0" smtClean="0"/>
              <a:t>组成的数组。每个字节都有唯一的虚拟地址，这个唯一的虚拟地址是作为到数组的索引的。磁盘上数组的内容被缓存到主存中。和存储器层次结构中的其它缓存一样，磁盘上的数据被分割成块，这些块作为磁盘和主存之间的传输单元。</a:t>
            </a:r>
            <a:r>
              <a:rPr lang="en-US" altLang="zh-CN" sz="2000" dirty="0" smtClean="0"/>
              <a:t>VM</a:t>
            </a:r>
            <a:r>
              <a:rPr lang="zh-CN" altLang="en-US" sz="2000" dirty="0" smtClean="0"/>
              <a:t>系统通过将虚拟存储器分割成虚拟页</a:t>
            </a:r>
            <a:r>
              <a:rPr lang="en-US" altLang="zh-CN" sz="2000" dirty="0" smtClean="0"/>
              <a:t>(Virtual Page, VP)</a:t>
            </a:r>
            <a:r>
              <a:rPr lang="zh-CN" altLang="en-US" sz="2000" dirty="0" smtClean="0"/>
              <a:t>的大小的固定块。每个虚拟页的大小为</a:t>
            </a:r>
            <a:r>
              <a:rPr lang="en-US" altLang="zh-CN" sz="2000" dirty="0" smtClean="0"/>
              <a:t>P=2</a:t>
            </a:r>
            <a:r>
              <a:rPr lang="en-US" altLang="zh-CN" sz="2000" baseline="30000" dirty="0" smtClean="0"/>
              <a:t>p</a:t>
            </a:r>
            <a:r>
              <a:rPr lang="zh-CN" altLang="en-US" sz="2000" dirty="0" smtClean="0"/>
              <a:t>字节。类似地，物理存储器被分割成物理页</a:t>
            </a:r>
            <a:r>
              <a:rPr lang="en-US" altLang="zh-CN" sz="2000" dirty="0" smtClean="0"/>
              <a:t>(Physical Page, PP)</a:t>
            </a:r>
            <a:r>
              <a:rPr lang="zh-CN" altLang="en-US" sz="2000" dirty="0" smtClean="0"/>
              <a:t>，大小也为</a:t>
            </a:r>
            <a:r>
              <a:rPr lang="en-US" altLang="zh-CN" sz="2000" dirty="0" smtClean="0"/>
              <a:t>P</a:t>
            </a:r>
            <a:r>
              <a:rPr lang="zh-CN" altLang="en-US" sz="2000" dirty="0" smtClean="0"/>
              <a:t>字节</a:t>
            </a:r>
            <a:r>
              <a:rPr lang="en-US" altLang="zh-CN" sz="2000" dirty="0" smtClean="0"/>
              <a:t>(</a:t>
            </a:r>
            <a:r>
              <a:rPr lang="zh-CN" altLang="en-US" sz="2000" dirty="0" smtClean="0"/>
              <a:t>物理页也称为页帧</a:t>
            </a:r>
            <a:r>
              <a:rPr lang="en-US" altLang="zh-CN" sz="2000" dirty="0" smtClean="0"/>
              <a:t> </a:t>
            </a:r>
            <a:r>
              <a:rPr lang="en-US" altLang="zh-CN" sz="2000" dirty="0" smtClean="0"/>
              <a:t>(page frame))</a:t>
            </a:r>
          </a:p>
          <a:p>
            <a:pPr lvl="1"/>
            <a:endParaRPr lang="en-US" altLang="zh-CN" sz="1800" dirty="0"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a:t>
            </a:r>
            <a:r>
              <a:rPr lang="zh-CN" altLang="en-US" sz="2400" dirty="0" smtClean="0"/>
              <a:t>拟存储器作为磁盘缓存</a:t>
            </a:r>
            <a:endParaRPr lang="en-US" altLang="zh-CN" sz="2000" dirty="0" smtClean="0"/>
          </a:p>
          <a:p>
            <a:pPr lvl="1"/>
            <a:r>
              <a:rPr lang="zh-CN" altLang="en-US" sz="2000" dirty="0" smtClean="0"/>
              <a:t>在任意时刻，虚拟页面的集合都分为三个不相交的子集：</a:t>
            </a:r>
            <a:endParaRPr lang="en-US" altLang="zh-CN" sz="2000" dirty="0" smtClean="0"/>
          </a:p>
          <a:p>
            <a:pPr lvl="2"/>
            <a:r>
              <a:rPr lang="en-US" sz="1800" dirty="0" smtClean="0"/>
              <a:t>Unallocated</a:t>
            </a:r>
            <a:r>
              <a:rPr lang="zh-CN" altLang="en-US" sz="1800" dirty="0" smtClean="0"/>
              <a:t>：</a:t>
            </a:r>
            <a:r>
              <a:rPr lang="en-US" altLang="zh-CN" sz="1800" dirty="0" smtClean="0"/>
              <a:t>VM</a:t>
            </a:r>
            <a:r>
              <a:rPr lang="zh-CN" altLang="en-US" sz="1800" dirty="0" smtClean="0"/>
              <a:t>系统还未分配的页，没有任何数据与之关联，不占磁盘空间</a:t>
            </a:r>
            <a:endParaRPr lang="en-US" altLang="zh-CN" sz="1800" dirty="0" smtClean="0"/>
          </a:p>
          <a:p>
            <a:pPr lvl="2"/>
            <a:r>
              <a:rPr lang="en-US" altLang="zh-CN" sz="1800" dirty="0" smtClean="0"/>
              <a:t>Cached</a:t>
            </a:r>
            <a:r>
              <a:rPr lang="zh-CN" altLang="en-US" sz="1800" dirty="0" smtClean="0"/>
              <a:t>：当前缓存在物理存储器中的已分配的页</a:t>
            </a:r>
            <a:endParaRPr lang="en-US" altLang="zh-CN" sz="1800" dirty="0" smtClean="0"/>
          </a:p>
          <a:p>
            <a:pPr lvl="2"/>
            <a:r>
              <a:rPr lang="en-US" altLang="zh-CN" sz="1800" dirty="0" err="1" smtClean="0"/>
              <a:t>Uncached</a:t>
            </a:r>
            <a:r>
              <a:rPr lang="zh-CN" altLang="en-US" sz="1800" dirty="0" smtClean="0"/>
              <a:t>：没有缓存在物理存储器中的已分配页</a:t>
            </a:r>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1981200" y="3429000"/>
            <a:ext cx="4648200" cy="2276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页表</a:t>
            </a:r>
            <a:endParaRPr lang="en-US" altLang="zh-CN" sz="2000" dirty="0" smtClean="0"/>
          </a:p>
          <a:p>
            <a:pPr lvl="1"/>
            <a:r>
              <a:rPr lang="zh-CN" altLang="en-US" sz="2000" dirty="0" smtClean="0"/>
              <a:t>页表将虚拟页映射到物理页。每次地址翻译硬件将一个虚拟地址转换为一个物理地址时都会读取页表，操作系统负责维护页表的内容，以及在物理磁盘与</a:t>
            </a:r>
            <a:r>
              <a:rPr lang="en-US" altLang="zh-CN" sz="2000" dirty="0" smtClean="0"/>
              <a:t>DRAM</a:t>
            </a:r>
            <a:r>
              <a:rPr lang="zh-CN" altLang="en-US" sz="2000" dirty="0" smtClean="0"/>
              <a:t>之间来回传送页</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057400" y="2743200"/>
            <a:ext cx="4600575" cy="3343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乘以常数</a:t>
            </a:r>
            <a:endParaRPr lang="en-US" altLang="zh-CN" sz="2400" dirty="0" smtClean="0"/>
          </a:p>
          <a:p>
            <a:pPr lvl="1"/>
            <a:r>
              <a:rPr lang="zh-CN" altLang="en-US" sz="2000" dirty="0" smtClean="0"/>
              <a:t>乘法一般来需要耗费</a:t>
            </a:r>
            <a:r>
              <a:rPr lang="en-US" altLang="zh-CN" sz="2000" dirty="0" smtClean="0"/>
              <a:t>10</a:t>
            </a:r>
            <a:r>
              <a:rPr lang="zh-CN" altLang="en-US" sz="2000" dirty="0" smtClean="0"/>
              <a:t>个或更多的时钟周期，移位和加减法等只需要</a:t>
            </a:r>
            <a:r>
              <a:rPr lang="en-US" altLang="zh-CN" sz="2000" dirty="0" smtClean="0"/>
              <a:t>1</a:t>
            </a:r>
            <a:r>
              <a:rPr lang="zh-CN" altLang="en-US" sz="2000" dirty="0" smtClean="0"/>
              <a:t>个时钟周期，所以编译器可能采用左移位和加法结合的方式来优化程序</a:t>
            </a:r>
            <a:endParaRPr lang="en-US" altLang="zh-CN" sz="2000" dirty="0" smtClean="0"/>
          </a:p>
          <a:p>
            <a:pPr marL="342900" lvl="1" indent="-342900">
              <a:buFont typeface="Arial" pitchFamily="34" charset="0"/>
              <a:buChar char="•"/>
            </a:pPr>
            <a:r>
              <a:rPr lang="zh-CN" altLang="en-US" sz="2400" dirty="0" smtClean="0"/>
              <a:t>除以</a:t>
            </a:r>
            <a:r>
              <a:rPr lang="en-US" altLang="zh-CN" sz="2400" dirty="0" smtClean="0"/>
              <a:t>2</a:t>
            </a:r>
            <a:r>
              <a:rPr lang="zh-CN" altLang="en-US" sz="2400" dirty="0" smtClean="0"/>
              <a:t>的幂</a:t>
            </a:r>
            <a:endParaRPr lang="en-US" altLang="zh-CN" sz="2400" dirty="0" smtClean="0"/>
          </a:p>
          <a:p>
            <a:pPr lvl="1"/>
            <a:r>
              <a:rPr lang="zh-CN" altLang="en-US" sz="2000" dirty="0" smtClean="0"/>
              <a:t>除法一般来需要耗费</a:t>
            </a:r>
            <a:r>
              <a:rPr lang="en-US" altLang="zh-CN" sz="2000" dirty="0" smtClean="0"/>
              <a:t>30</a:t>
            </a:r>
            <a:r>
              <a:rPr lang="zh-CN" altLang="en-US" sz="2000" dirty="0" smtClean="0"/>
              <a:t>个或更多的时钟周期，采用右移位的方法可以优化程序。无符号和补码数分别采用逻辑移位和算术移位来达到目的</a:t>
            </a:r>
            <a:endParaRPr lang="en-US" altLang="zh-CN" sz="2000" dirty="0" smtClean="0"/>
          </a:p>
          <a:p>
            <a:pPr lvl="1"/>
            <a:r>
              <a:rPr lang="zh-CN" altLang="en-US" sz="2000" dirty="0" smtClean="0"/>
              <a:t>算术右移位</a:t>
            </a:r>
            <a:r>
              <a:rPr lang="en-US" altLang="zh-CN" sz="2000" dirty="0" smtClean="0"/>
              <a:t/>
            </a:r>
            <a:br>
              <a:rPr lang="en-US" altLang="zh-CN" sz="2000" dirty="0" smtClean="0"/>
            </a:br>
            <a:r>
              <a:rPr lang="nn-NO" sz="2000" dirty="0" smtClean="0"/>
              <a:t> (x&lt;0 ? x+(1&lt;&lt;k)-1 : x) &gt;&gt; k</a:t>
            </a:r>
            <a:br>
              <a:rPr lang="nn-NO" sz="2000" dirty="0" smtClean="0"/>
            </a:b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219200" y="4724400"/>
            <a:ext cx="68484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缺页</a:t>
            </a:r>
            <a:r>
              <a:rPr lang="en-US" altLang="zh-CN" sz="2400" dirty="0" smtClean="0"/>
              <a:t>(Page Faults)</a:t>
            </a:r>
            <a:endParaRPr lang="en-US" altLang="zh-CN" sz="2000" dirty="0" smtClean="0"/>
          </a:p>
          <a:p>
            <a:pPr lvl="1"/>
            <a:r>
              <a:rPr lang="zh-CN" altLang="en-US" sz="2000" dirty="0" smtClean="0"/>
              <a:t>访</a:t>
            </a:r>
            <a:r>
              <a:rPr lang="zh-CN" altLang="en-US" sz="2000" dirty="0" smtClean="0"/>
              <a:t>问的虚拟页</a:t>
            </a:r>
            <a:r>
              <a:rPr lang="en-US" altLang="zh-CN" sz="2000" dirty="0" smtClean="0"/>
              <a:t>VP3</a:t>
            </a:r>
            <a:br>
              <a:rPr lang="en-US" altLang="zh-CN" sz="2000" dirty="0" smtClean="0"/>
            </a:br>
            <a:r>
              <a:rPr lang="zh-CN" altLang="en-US" sz="2000" dirty="0" smtClean="0"/>
              <a:t>不在</a:t>
            </a:r>
            <a:r>
              <a:rPr lang="en-US" altLang="zh-CN" sz="2000" dirty="0" smtClean="0"/>
              <a:t>DRAM</a:t>
            </a:r>
            <a:r>
              <a:rPr lang="zh-CN" altLang="en-US" sz="2000" dirty="0" smtClean="0"/>
              <a:t>中，在</a:t>
            </a:r>
            <a:r>
              <a:rPr lang="en-US" altLang="zh-CN" sz="2000" dirty="0" smtClean="0"/>
              <a:t/>
            </a:r>
            <a:br>
              <a:rPr lang="en-US" altLang="zh-CN" sz="2000" dirty="0" smtClean="0"/>
            </a:br>
            <a:r>
              <a:rPr lang="zh-CN" altLang="en-US" sz="2000" dirty="0" smtClean="0"/>
              <a:t>磁盘上，导致缺页</a:t>
            </a:r>
            <a:r>
              <a:rPr lang="en-US" altLang="zh-CN" sz="2000" dirty="0" smtClean="0"/>
              <a:t/>
            </a:r>
            <a:br>
              <a:rPr lang="en-US" altLang="zh-CN" sz="2000" dirty="0" smtClean="0"/>
            </a:br>
            <a:r>
              <a:rPr lang="zh-CN" altLang="en-US" sz="2000" dirty="0" smtClean="0"/>
              <a:t>异</a:t>
            </a:r>
            <a:r>
              <a:rPr lang="zh-CN" altLang="en-US" sz="2000" dirty="0" smtClean="0"/>
              <a:t>常处理程序被调</a:t>
            </a:r>
            <a:r>
              <a:rPr lang="en-US" altLang="zh-CN" sz="2000" dirty="0" smtClean="0"/>
              <a:t/>
            </a:r>
            <a:br>
              <a:rPr lang="en-US" altLang="zh-CN" sz="2000" dirty="0" smtClean="0"/>
            </a:br>
            <a:r>
              <a:rPr lang="zh-CN" altLang="en-US" sz="2000" dirty="0" smtClean="0"/>
              <a:t>用</a:t>
            </a:r>
            <a:endParaRPr lang="en-US" altLang="zh-CN" sz="2000" dirty="0" smtClean="0"/>
          </a:p>
          <a:p>
            <a:pPr lvl="1"/>
            <a:r>
              <a:rPr lang="zh-CN" altLang="en-US" sz="2000" dirty="0" smtClean="0"/>
              <a:t>牺</a:t>
            </a:r>
            <a:r>
              <a:rPr lang="zh-CN" altLang="en-US" sz="2000" dirty="0" smtClean="0"/>
              <a:t>牲存放在</a:t>
            </a:r>
            <a:r>
              <a:rPr lang="en-US" altLang="zh-CN" sz="2000" dirty="0" smtClean="0"/>
              <a:t>PP3</a:t>
            </a:r>
            <a:r>
              <a:rPr lang="zh-CN" altLang="en-US" sz="2000" dirty="0" smtClean="0"/>
              <a:t>中</a:t>
            </a:r>
            <a:r>
              <a:rPr lang="en-US" altLang="zh-CN" sz="2000" dirty="0" smtClean="0"/>
              <a:t/>
            </a:r>
            <a:br>
              <a:rPr lang="en-US" altLang="zh-CN" sz="2000" dirty="0" smtClean="0"/>
            </a:br>
            <a:r>
              <a:rPr lang="zh-CN" altLang="en-US" sz="2000" dirty="0" smtClean="0"/>
              <a:t>的</a:t>
            </a:r>
            <a:r>
              <a:rPr lang="en-US" altLang="zh-CN" sz="2000" dirty="0" smtClean="0"/>
              <a:t>VP4</a:t>
            </a:r>
            <a:r>
              <a:rPr lang="zh-CN" altLang="en-US" sz="2000" dirty="0" smtClean="0"/>
              <a:t>，如果</a:t>
            </a:r>
            <a:r>
              <a:rPr lang="en-US" altLang="zh-CN" sz="2000" dirty="0" smtClean="0"/>
              <a:t>VP4</a:t>
            </a:r>
            <a:r>
              <a:rPr lang="zh-CN" altLang="en-US" sz="2000" dirty="0" smtClean="0"/>
              <a:t>有</a:t>
            </a:r>
            <a:r>
              <a:rPr lang="en-US" altLang="zh-CN" sz="2000" dirty="0" smtClean="0"/>
              <a:t/>
            </a:r>
            <a:br>
              <a:rPr lang="en-US" altLang="zh-CN" sz="2000" dirty="0" smtClean="0"/>
            </a:br>
            <a:r>
              <a:rPr lang="zh-CN" altLang="en-US" sz="2000" dirty="0" smtClean="0"/>
              <a:t>改动，会把这些改</a:t>
            </a:r>
            <a:r>
              <a:rPr lang="en-US" altLang="zh-CN" sz="2000" dirty="0" smtClean="0"/>
              <a:t/>
            </a:r>
            <a:br>
              <a:rPr lang="en-US" altLang="zh-CN" sz="2000" dirty="0" smtClean="0"/>
            </a:br>
            <a:r>
              <a:rPr lang="zh-CN" altLang="en-US" sz="2000" dirty="0" smtClean="0"/>
              <a:t>动写到磁盘上</a:t>
            </a:r>
            <a:endParaRPr lang="en-US" altLang="zh-CN" sz="2000" dirty="0" smtClean="0"/>
          </a:p>
          <a:p>
            <a:pPr lvl="1"/>
            <a:r>
              <a:rPr lang="zh-CN" altLang="en-US" sz="2000" dirty="0" smtClean="0"/>
              <a:t>把</a:t>
            </a:r>
            <a:r>
              <a:rPr lang="en-US" altLang="zh-CN" sz="2000" dirty="0" smtClean="0"/>
              <a:t>VP3</a:t>
            </a:r>
            <a:r>
              <a:rPr lang="zh-CN" altLang="en-US" sz="2000" dirty="0" smtClean="0"/>
              <a:t>交换到内存</a:t>
            </a:r>
            <a:endParaRPr lang="en-US" altLang="zh-CN" sz="2000" dirty="0" smtClean="0"/>
          </a:p>
          <a:p>
            <a:pPr lvl="1"/>
            <a:r>
              <a:rPr lang="zh-CN" altLang="en-US" sz="2000" dirty="0" smtClean="0"/>
              <a:t>更新</a:t>
            </a:r>
            <a:r>
              <a:rPr lang="en-US" altLang="zh-CN" sz="2000" dirty="0" smtClean="0"/>
              <a:t>page table </a:t>
            </a:r>
            <a:br>
              <a:rPr lang="en-US" altLang="zh-CN" sz="2000" dirty="0" smtClean="0"/>
            </a:br>
            <a:r>
              <a:rPr lang="en-US" altLang="zh-CN" sz="2000" dirty="0" smtClean="0"/>
              <a:t>entries</a:t>
            </a:r>
          </a:p>
          <a:p>
            <a:pPr lvl="1"/>
            <a:r>
              <a:rPr lang="zh-CN" altLang="en-US" sz="2000" dirty="0" smtClean="0"/>
              <a:t>重</a:t>
            </a:r>
            <a:r>
              <a:rPr lang="zh-CN" altLang="en-US" sz="2000" dirty="0" smtClean="0"/>
              <a:t>新执行导致缺页</a:t>
            </a:r>
            <a:r>
              <a:rPr lang="en-US" altLang="zh-CN" sz="2000" dirty="0" smtClean="0"/>
              <a:t/>
            </a:r>
            <a:br>
              <a:rPr lang="en-US" altLang="zh-CN" sz="2000" dirty="0" smtClean="0"/>
            </a:br>
            <a:r>
              <a:rPr lang="zh-CN" altLang="en-US" sz="2000" dirty="0" smtClean="0"/>
              <a:t>的指令</a:t>
            </a:r>
            <a:endParaRPr lang="en-US" altLang="zh-CN" sz="2000" dirty="0" smtClean="0"/>
          </a:p>
          <a:p>
            <a:pPr lvl="1"/>
            <a:endParaRPr lang="en-US" altLang="zh-CN" sz="2000" dirty="0" smtClean="0"/>
          </a:p>
        </p:txBody>
      </p:sp>
      <p:pic>
        <p:nvPicPr>
          <p:cNvPr id="4099" name="Picture 3"/>
          <p:cNvPicPr>
            <a:picLocks noChangeAspect="1" noChangeArrowheads="1"/>
          </p:cNvPicPr>
          <p:nvPr/>
        </p:nvPicPr>
        <p:blipFill>
          <a:blip r:embed="rId3" cstate="print"/>
          <a:srcRect/>
          <a:stretch>
            <a:fillRect/>
          </a:stretch>
        </p:blipFill>
        <p:spPr bwMode="auto">
          <a:xfrm>
            <a:off x="3038475" y="1143000"/>
            <a:ext cx="6105525" cy="521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分</a:t>
            </a:r>
            <a:r>
              <a:rPr lang="zh-CN" altLang="en-US" sz="2400" dirty="0" smtClean="0"/>
              <a:t>配页面</a:t>
            </a:r>
            <a:r>
              <a:rPr lang="en-US" altLang="zh-CN" sz="2400" dirty="0" smtClean="0"/>
              <a:t>(Allocating pages)</a:t>
            </a:r>
            <a:endParaRPr lang="en-US" altLang="zh-CN" sz="2000" dirty="0" smtClean="0"/>
          </a:p>
          <a:p>
            <a:pPr lvl="1"/>
            <a:r>
              <a:rPr lang="zh-CN" altLang="en-US" sz="2000" dirty="0" smtClean="0"/>
              <a:t>下图展示了当操作系统分配一个虚拟存储器</a:t>
            </a:r>
            <a:r>
              <a:rPr lang="en-US" altLang="zh-CN" sz="2000" dirty="0" smtClean="0"/>
              <a:t>page</a:t>
            </a:r>
            <a:r>
              <a:rPr lang="zh-CN" altLang="en-US" sz="2000" dirty="0" smtClean="0"/>
              <a:t>时</a:t>
            </a:r>
            <a:r>
              <a:rPr lang="en-US" altLang="zh-CN" sz="2000" dirty="0" smtClean="0"/>
              <a:t>(</a:t>
            </a:r>
            <a:r>
              <a:rPr lang="zh-CN" altLang="en-US" sz="2000" dirty="0" smtClean="0"/>
              <a:t>例如调用</a:t>
            </a:r>
            <a:r>
              <a:rPr lang="en-US" altLang="zh-CN" sz="2000" dirty="0" err="1" smtClean="0"/>
              <a:t>malloc</a:t>
            </a:r>
            <a:r>
              <a:rPr lang="en-US" altLang="zh-CN" sz="2000" dirty="0" smtClean="0"/>
              <a:t>)</a:t>
            </a:r>
            <a:r>
              <a:rPr lang="zh-CN" altLang="en-US" sz="2000" dirty="0" smtClean="0"/>
              <a:t>对示例页表的影响。在这个示例中，通过在磁盘上创建空间并更新</a:t>
            </a:r>
            <a:r>
              <a:rPr lang="en-US" altLang="zh-CN" sz="2000" dirty="0" smtClean="0"/>
              <a:t>PTE 5</a:t>
            </a:r>
            <a:r>
              <a:rPr lang="zh-CN" altLang="en-US" sz="2000" dirty="0" smtClean="0"/>
              <a:t>，使它指向磁盘上这个新创建的页面，从而分配</a:t>
            </a:r>
            <a:r>
              <a:rPr lang="en-US" altLang="zh-CN" sz="2000" dirty="0" smtClean="0"/>
              <a:t>VP5</a:t>
            </a:r>
          </a:p>
        </p:txBody>
      </p:sp>
      <p:pic>
        <p:nvPicPr>
          <p:cNvPr id="5122" name="Picture 2"/>
          <p:cNvPicPr>
            <a:picLocks noChangeAspect="1" noChangeArrowheads="1"/>
          </p:cNvPicPr>
          <p:nvPr/>
        </p:nvPicPr>
        <p:blipFill>
          <a:blip r:embed="rId3" cstate="print"/>
          <a:srcRect/>
          <a:stretch>
            <a:fillRect/>
          </a:stretch>
        </p:blipFill>
        <p:spPr bwMode="auto">
          <a:xfrm>
            <a:off x="2209800" y="2819400"/>
            <a:ext cx="4619625"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Locality again</a:t>
            </a:r>
            <a:endParaRPr lang="en-US" altLang="zh-CN" sz="2000" dirty="0" smtClean="0"/>
          </a:p>
          <a:p>
            <a:pPr lvl="1"/>
            <a:r>
              <a:rPr lang="zh-CN" altLang="en-US" sz="2000" dirty="0" smtClean="0"/>
              <a:t>注</a:t>
            </a:r>
            <a:r>
              <a:rPr lang="zh-CN" altLang="en-US" sz="2000" dirty="0" smtClean="0"/>
              <a:t>意保持程序的活动页面</a:t>
            </a:r>
            <a:r>
              <a:rPr lang="en-US" altLang="zh-CN" sz="2000" dirty="0" smtClean="0"/>
              <a:t>(active pages, </a:t>
            </a:r>
            <a:r>
              <a:rPr lang="en-US" altLang="zh-CN" sz="2000" dirty="0" err="1" smtClean="0"/>
              <a:t>a.k.a</a:t>
            </a:r>
            <a:r>
              <a:rPr lang="en-US" altLang="zh-CN" sz="2000" dirty="0" smtClean="0"/>
              <a:t> Working Set)</a:t>
            </a:r>
            <a:r>
              <a:rPr lang="zh-CN" altLang="en-US" sz="2000" dirty="0" smtClean="0"/>
              <a:t>不要超过物理内存的大小，或则会导致</a:t>
            </a:r>
            <a:r>
              <a:rPr lang="en-US" altLang="zh-CN" sz="2000" dirty="0" smtClean="0"/>
              <a:t>thrashing</a:t>
            </a:r>
          </a:p>
          <a:p>
            <a:pPr lvl="1"/>
            <a:r>
              <a:rPr lang="en-US" altLang="zh-CN" sz="2000" dirty="0" smtClean="0"/>
              <a:t>UNIX</a:t>
            </a:r>
            <a:r>
              <a:rPr lang="zh-CN" altLang="en-US" sz="2000" dirty="0" smtClean="0"/>
              <a:t>可以利用</a:t>
            </a:r>
            <a:r>
              <a:rPr lang="en-US" altLang="zh-CN" sz="2000" dirty="0" err="1" smtClean="0"/>
              <a:t>getrusage</a:t>
            </a:r>
            <a:r>
              <a:rPr lang="zh-CN" altLang="en-US" sz="2000" dirty="0" smtClean="0"/>
              <a:t>函数监测缺页的数量</a:t>
            </a:r>
            <a:endParaRPr lang="en-US" altLang="zh-CN" sz="2000" dirty="0" smtClean="0"/>
          </a:p>
          <a:p>
            <a:pPr marL="342900" lvl="1" indent="-342900">
              <a:buFont typeface="Arial" pitchFamily="34" charset="0"/>
              <a:buChar char="•"/>
            </a:pPr>
            <a:r>
              <a:rPr lang="zh-CN" altLang="en-US" sz="2400" dirty="0" smtClean="0"/>
              <a:t>页面共</a:t>
            </a:r>
            <a:r>
              <a:rPr lang="zh-CN" altLang="en-US" sz="2400" dirty="0" smtClean="0"/>
              <a:t>享</a:t>
            </a:r>
            <a:endParaRPr lang="en-US" altLang="zh-CN" sz="2400" dirty="0" smtClean="0"/>
          </a:p>
          <a:p>
            <a:pPr lvl="1"/>
            <a:r>
              <a:rPr lang="zh-CN" altLang="en-US" sz="2000" dirty="0" smtClean="0"/>
              <a:t>每</a:t>
            </a:r>
            <a:r>
              <a:rPr lang="zh-CN" altLang="en-US" sz="2000" dirty="0" smtClean="0"/>
              <a:t>个进程都有单独的页表</a:t>
            </a:r>
            <a:endParaRPr lang="en-US" altLang="zh-CN" sz="2000" dirty="0" smtClean="0"/>
          </a:p>
          <a:p>
            <a:pPr lvl="1"/>
            <a:r>
              <a:rPr lang="zh-CN" altLang="en-US" sz="2000" dirty="0" smtClean="0"/>
              <a:t>加载</a:t>
            </a:r>
            <a:r>
              <a:rPr lang="zh-CN" altLang="en-US" sz="2000" dirty="0" smtClean="0"/>
              <a:t>器从不实际拷贝任何数据从磁盘到内存，虚拟存储系统会按需调度</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4114800"/>
            <a:ext cx="5343525"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Locality again</a:t>
            </a:r>
            <a:endParaRPr lang="en-US" altLang="zh-CN" sz="2000" dirty="0" smtClean="0"/>
          </a:p>
          <a:p>
            <a:pPr lvl="1"/>
            <a:r>
              <a:rPr lang="zh-CN" altLang="en-US" sz="2000" dirty="0" smtClean="0"/>
              <a:t>注</a:t>
            </a:r>
            <a:r>
              <a:rPr lang="zh-CN" altLang="en-US" sz="2000" dirty="0" smtClean="0"/>
              <a:t>意保持程序的活动页面</a:t>
            </a:r>
            <a:r>
              <a:rPr lang="en-US" altLang="zh-CN" sz="2000" dirty="0" smtClean="0"/>
              <a:t>(active pages, </a:t>
            </a:r>
            <a:r>
              <a:rPr lang="en-US" altLang="zh-CN" sz="2000" dirty="0" err="1" smtClean="0"/>
              <a:t>a.k.a</a:t>
            </a:r>
            <a:r>
              <a:rPr lang="en-US" altLang="zh-CN" sz="2000" dirty="0" smtClean="0"/>
              <a:t> Working Set)</a:t>
            </a:r>
            <a:r>
              <a:rPr lang="zh-CN" altLang="en-US" sz="2000" dirty="0" smtClean="0"/>
              <a:t>不要超过物理内存的大小，或则会导致</a:t>
            </a:r>
            <a:r>
              <a:rPr lang="en-US" altLang="zh-CN" sz="2000" dirty="0" smtClean="0"/>
              <a:t>thrashing</a:t>
            </a:r>
          </a:p>
          <a:p>
            <a:pPr lvl="1"/>
            <a:r>
              <a:rPr lang="en-US" altLang="zh-CN" sz="2000" dirty="0" smtClean="0"/>
              <a:t>UNIX</a:t>
            </a:r>
            <a:r>
              <a:rPr lang="zh-CN" altLang="en-US" sz="2000" dirty="0" smtClean="0"/>
              <a:t>可以利用</a:t>
            </a:r>
            <a:r>
              <a:rPr lang="en-US" altLang="zh-CN" sz="2000" dirty="0" err="1" smtClean="0"/>
              <a:t>getrusage</a:t>
            </a:r>
            <a:r>
              <a:rPr lang="zh-CN" altLang="en-US" sz="2000" dirty="0" smtClean="0"/>
              <a:t>函数监测缺页的数量</a:t>
            </a:r>
            <a:endParaRPr lang="en-US" altLang="zh-CN" sz="2000" dirty="0" smtClean="0"/>
          </a:p>
          <a:p>
            <a:pPr marL="342900" lvl="1" indent="-342900">
              <a:buFont typeface="Arial" pitchFamily="34" charset="0"/>
              <a:buChar char="•"/>
            </a:pPr>
            <a:r>
              <a:rPr lang="zh-CN" altLang="en-US" sz="2400" dirty="0" smtClean="0"/>
              <a:t>页面共</a:t>
            </a:r>
            <a:r>
              <a:rPr lang="zh-CN" altLang="en-US" sz="2400" dirty="0" smtClean="0"/>
              <a:t>享</a:t>
            </a:r>
            <a:endParaRPr lang="en-US" altLang="zh-CN" sz="2400" dirty="0" smtClean="0"/>
          </a:p>
          <a:p>
            <a:pPr lvl="1"/>
            <a:r>
              <a:rPr lang="zh-CN" altLang="en-US" sz="2000" dirty="0" smtClean="0"/>
              <a:t>每</a:t>
            </a:r>
            <a:r>
              <a:rPr lang="zh-CN" altLang="en-US" sz="2000" dirty="0" smtClean="0"/>
              <a:t>个进程都有单独的页表</a:t>
            </a:r>
            <a:endParaRPr lang="en-US" altLang="zh-CN" sz="2000" dirty="0" smtClean="0"/>
          </a:p>
          <a:p>
            <a:pPr lvl="1"/>
            <a:r>
              <a:rPr lang="zh-CN" altLang="en-US" sz="2000" dirty="0" smtClean="0"/>
              <a:t>加载</a:t>
            </a:r>
            <a:r>
              <a:rPr lang="zh-CN" altLang="en-US" sz="2000" dirty="0" smtClean="0"/>
              <a:t>器从不实际拷贝任何数据从磁盘到内存，虚拟存储系统会按需调度</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4114800"/>
            <a:ext cx="5343525"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a:t>
            </a:r>
            <a:r>
              <a:rPr lang="zh-CN" altLang="en-US" sz="2400" dirty="0" smtClean="0"/>
              <a:t>拟存储器作为存储器保护工具</a:t>
            </a:r>
            <a:endParaRPr lang="en-US" altLang="zh-CN" sz="2000" dirty="0" smtClean="0"/>
          </a:p>
          <a:p>
            <a:pPr lvl="1"/>
            <a:r>
              <a:rPr lang="zh-CN" altLang="en-US" sz="2000" dirty="0" smtClean="0"/>
              <a:t>通</a:t>
            </a:r>
            <a:r>
              <a:rPr lang="zh-CN" altLang="en-US" sz="2000" dirty="0" smtClean="0"/>
              <a:t>过在</a:t>
            </a:r>
            <a:r>
              <a:rPr lang="en-US" altLang="zh-CN" sz="2000" dirty="0" smtClean="0"/>
              <a:t>page table entry</a:t>
            </a:r>
            <a:r>
              <a:rPr lang="zh-CN" altLang="en-US" sz="2000" dirty="0" smtClean="0"/>
              <a:t>上加更多的许可位。违反许可，</a:t>
            </a:r>
            <a:r>
              <a:rPr lang="en-US" altLang="zh-CN" sz="2000" dirty="0" smtClean="0"/>
              <a:t>CPU</a:t>
            </a:r>
            <a:r>
              <a:rPr lang="zh-CN" altLang="en-US" sz="2000" smtClean="0"/>
              <a:t>触发保护故障</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524000" y="2286000"/>
            <a:ext cx="6019800"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IEEE</a:t>
            </a:r>
            <a:r>
              <a:rPr lang="zh-CN" altLang="en-US" sz="2400" dirty="0" smtClean="0"/>
              <a:t>浮点数表示</a:t>
            </a:r>
            <a:r>
              <a:rPr lang="en-US" altLang="zh-CN" sz="2400" dirty="0" smtClean="0"/>
              <a:t> (</a:t>
            </a:r>
            <a:r>
              <a:rPr lang="en-US" sz="2000" dirty="0" smtClean="0"/>
              <a:t>V = (−1)</a:t>
            </a:r>
            <a:r>
              <a:rPr lang="en-US" sz="2000" baseline="30000" dirty="0" smtClean="0"/>
              <a:t>s</a:t>
            </a:r>
            <a:r>
              <a:rPr lang="en-US" sz="2000" dirty="0" smtClean="0"/>
              <a:t> × M × 2</a:t>
            </a:r>
            <a:r>
              <a:rPr lang="en-US" sz="2000" baseline="30000" dirty="0" smtClean="0"/>
              <a:t>E</a:t>
            </a:r>
            <a:r>
              <a:rPr lang="en-US" sz="2000" dirty="0" smtClean="0"/>
              <a:t>)</a:t>
            </a:r>
            <a:endParaRPr lang="nn-NO" sz="2000" dirty="0" smtClean="0"/>
          </a:p>
          <a:p>
            <a:pPr lvl="1"/>
            <a:r>
              <a:rPr lang="zh-CN" altLang="en-US" sz="2000" dirty="0" smtClean="0"/>
              <a:t>符号</a:t>
            </a:r>
            <a:r>
              <a:rPr lang="en-US" altLang="zh-CN" sz="2000" dirty="0" smtClean="0"/>
              <a:t>(sign)  s</a:t>
            </a:r>
            <a:r>
              <a:rPr lang="zh-CN" altLang="en-US" sz="2000" dirty="0" smtClean="0"/>
              <a:t>决定这个数是负数</a:t>
            </a:r>
            <a:r>
              <a:rPr lang="en-US" altLang="zh-CN" sz="2000" dirty="0" smtClean="0"/>
              <a:t>(s=1)</a:t>
            </a:r>
            <a:r>
              <a:rPr lang="zh-CN" altLang="en-US" sz="2000" dirty="0" smtClean="0"/>
              <a:t>还是整数</a:t>
            </a:r>
            <a:r>
              <a:rPr lang="en-US" altLang="zh-CN" sz="2000" dirty="0" smtClean="0"/>
              <a:t>(s=0)</a:t>
            </a:r>
            <a:r>
              <a:rPr lang="zh-CN" altLang="en-US" sz="2000" dirty="0" smtClean="0"/>
              <a:t>，而对于数值</a:t>
            </a:r>
            <a:r>
              <a:rPr lang="en-US" altLang="zh-CN" sz="2000" dirty="0" smtClean="0"/>
              <a:t>0</a:t>
            </a:r>
            <a:r>
              <a:rPr lang="zh-CN" altLang="en-US" sz="2000" dirty="0" smtClean="0"/>
              <a:t>的符号位解释作为特殊情况处理</a:t>
            </a:r>
            <a:endParaRPr lang="en-US" altLang="zh-CN" sz="2000" dirty="0" smtClean="0"/>
          </a:p>
          <a:p>
            <a:pPr lvl="1"/>
            <a:r>
              <a:rPr lang="zh-CN" altLang="en-US" sz="2000" dirty="0" smtClean="0"/>
              <a:t>尾数 </a:t>
            </a:r>
            <a:r>
              <a:rPr lang="en-US" altLang="zh-CN" sz="2000" dirty="0" smtClean="0"/>
              <a:t>(</a:t>
            </a:r>
            <a:r>
              <a:rPr lang="en-US" altLang="zh-CN" sz="2000" dirty="0" err="1" smtClean="0"/>
              <a:t>significand</a:t>
            </a:r>
            <a:r>
              <a:rPr lang="en-US" altLang="zh-CN" sz="2000" dirty="0" smtClean="0"/>
              <a:t>)  M</a:t>
            </a:r>
            <a:r>
              <a:rPr lang="zh-CN" altLang="en-US" sz="2000" dirty="0" smtClean="0"/>
              <a:t>是一个二进制小数，它的范围为</a:t>
            </a:r>
            <a:r>
              <a:rPr lang="en-US" altLang="zh-CN" sz="2000" dirty="0" smtClean="0"/>
              <a:t>1~</a:t>
            </a:r>
            <a:r>
              <a:rPr lang="en-US" sz="2000" dirty="0" smtClean="0"/>
              <a:t>2 </a:t>
            </a:r>
            <a:r>
              <a:rPr lang="en-US" altLang="zh-CN" sz="2000" dirty="0" smtClean="0"/>
              <a:t>- </a:t>
            </a:r>
            <a:r>
              <a:rPr lang="en-US" sz="2400" dirty="0" smtClean="0"/>
              <a:t>ᵋ</a:t>
            </a:r>
            <a:r>
              <a:rPr lang="zh-CN" altLang="en-US" sz="2000" dirty="0" smtClean="0"/>
              <a:t>或</a:t>
            </a:r>
            <a:r>
              <a:rPr lang="en-US" altLang="zh-CN" sz="2000" dirty="0" smtClean="0"/>
              <a:t>0~1 - </a:t>
            </a:r>
            <a:r>
              <a:rPr lang="en-US" sz="2000" dirty="0" smtClean="0"/>
              <a:t>ᵋ</a:t>
            </a:r>
          </a:p>
          <a:p>
            <a:pPr lvl="1"/>
            <a:r>
              <a:rPr lang="zh-CN" altLang="en-US" sz="2000" dirty="0" smtClean="0"/>
              <a:t>阶码 </a:t>
            </a:r>
            <a:r>
              <a:rPr lang="en-US" altLang="zh-CN" sz="2000" dirty="0" smtClean="0"/>
              <a:t>(exponent)  E</a:t>
            </a:r>
            <a:r>
              <a:rPr lang="zh-CN" altLang="en-US" sz="2000" dirty="0" smtClean="0"/>
              <a:t>的作用是对浮点数加权，这个权重是</a:t>
            </a:r>
            <a:r>
              <a:rPr lang="en-US" altLang="zh-CN" sz="2000" dirty="0" smtClean="0"/>
              <a:t>2</a:t>
            </a:r>
            <a:r>
              <a:rPr lang="zh-CN" altLang="en-US" sz="2000" dirty="0" smtClean="0"/>
              <a:t>的</a:t>
            </a:r>
            <a:r>
              <a:rPr lang="en-US" altLang="zh-CN" sz="2000" dirty="0" smtClean="0"/>
              <a:t>E</a:t>
            </a:r>
            <a:r>
              <a:rPr lang="zh-CN" altLang="en-US" sz="2000" dirty="0" smtClean="0"/>
              <a:t>次幂</a:t>
            </a:r>
            <a:endParaRPr lang="en-US" altLang="zh-CN" sz="2000" dirty="0" smtClean="0"/>
          </a:p>
          <a:p>
            <a:pPr lvl="1">
              <a:buFont typeface="Wingdings" pitchFamily="2" charset="2"/>
              <a:buChar char="Ø"/>
            </a:pPr>
            <a:r>
              <a:rPr lang="zh-CN" altLang="en-US" sz="2000" dirty="0" smtClean="0"/>
              <a:t>将浮点数划分为三个字段，分别对这些值进行编码</a:t>
            </a:r>
            <a:endParaRPr lang="en-US" altLang="zh-CN" sz="2000" dirty="0" smtClean="0"/>
          </a:p>
          <a:p>
            <a:pPr marL="914400" lvl="1" indent="-457200">
              <a:buFont typeface="+mj-lt"/>
              <a:buAutoNum type="arabicParenR"/>
            </a:pPr>
            <a:r>
              <a:rPr lang="zh-CN" altLang="en-US" sz="2000" dirty="0" smtClean="0"/>
              <a:t>一个单独的符号位</a:t>
            </a:r>
            <a:r>
              <a:rPr lang="en-US" altLang="zh-CN" sz="2000" dirty="0" smtClean="0"/>
              <a:t>s</a:t>
            </a:r>
            <a:r>
              <a:rPr lang="zh-CN" altLang="en-US" sz="2000" dirty="0" smtClean="0"/>
              <a:t>直接编码符号</a:t>
            </a:r>
            <a:r>
              <a:rPr lang="en-US" altLang="zh-CN" sz="2000" dirty="0" smtClean="0"/>
              <a:t>s</a:t>
            </a:r>
          </a:p>
          <a:p>
            <a:pPr marL="914400" lvl="1" indent="-457200">
              <a:buFont typeface="+mj-lt"/>
              <a:buAutoNum type="arabicParenR"/>
            </a:pPr>
            <a:r>
              <a:rPr lang="en-US" altLang="zh-CN" sz="2000" dirty="0" smtClean="0"/>
              <a:t>k</a:t>
            </a:r>
            <a:r>
              <a:rPr lang="zh-CN" altLang="en-US" sz="2000" dirty="0" smtClean="0"/>
              <a:t>位的阶码字段</a:t>
            </a:r>
            <a:r>
              <a:rPr lang="en-US" altLang="zh-CN" sz="2000" dirty="0" smtClean="0"/>
              <a:t>exp=</a:t>
            </a:r>
            <a:r>
              <a:rPr lang="en-US" sz="2000" i="1" dirty="0" smtClean="0"/>
              <a:t>e</a:t>
            </a:r>
            <a:r>
              <a:rPr lang="en-US" sz="2000" i="1" baseline="-25000" dirty="0" smtClean="0"/>
              <a:t>k−1 </a:t>
            </a:r>
            <a:r>
              <a:rPr lang="en-US" sz="2000" i="1" dirty="0" smtClean="0"/>
              <a:t>… e</a:t>
            </a:r>
            <a:r>
              <a:rPr lang="en-US" sz="2000" i="1" baseline="-25000" dirty="0" smtClean="0"/>
              <a:t>1</a:t>
            </a:r>
            <a:r>
              <a:rPr lang="en-US" sz="2000" i="1" dirty="0" smtClean="0"/>
              <a:t>e</a:t>
            </a:r>
            <a:r>
              <a:rPr lang="en-US" sz="2000" i="1" baseline="-25000" dirty="0" smtClean="0"/>
              <a:t>0</a:t>
            </a:r>
            <a:r>
              <a:rPr lang="zh-CN" altLang="en-US" sz="2000" dirty="0" smtClean="0"/>
              <a:t>编码阶码</a:t>
            </a:r>
            <a:r>
              <a:rPr lang="en-US" altLang="zh-CN" sz="2000" dirty="0" smtClean="0"/>
              <a:t>E</a:t>
            </a:r>
          </a:p>
          <a:p>
            <a:pPr marL="914400" lvl="1" indent="-457200">
              <a:buFont typeface="+mj-lt"/>
              <a:buAutoNum type="arabicParenR"/>
            </a:pPr>
            <a:r>
              <a:rPr lang="en-US" altLang="zh-CN" sz="2000" dirty="0" smtClean="0"/>
              <a:t>n</a:t>
            </a:r>
            <a:r>
              <a:rPr lang="zh-CN" altLang="en-US" sz="2000" dirty="0" smtClean="0"/>
              <a:t>位小数字段</a:t>
            </a:r>
            <a:r>
              <a:rPr lang="en-US" sz="2000" dirty="0" err="1" smtClean="0"/>
              <a:t>frac</a:t>
            </a:r>
            <a:r>
              <a:rPr lang="en-US" sz="2000" dirty="0" smtClean="0"/>
              <a:t>= </a:t>
            </a:r>
            <a:r>
              <a:rPr lang="en-US" sz="2000" i="1" dirty="0" smtClean="0"/>
              <a:t>f</a:t>
            </a:r>
            <a:r>
              <a:rPr lang="en-US" sz="2000" i="1" baseline="-25000" dirty="0" smtClean="0"/>
              <a:t>n−1 </a:t>
            </a:r>
            <a:r>
              <a:rPr lang="en-US" sz="2000" i="1" dirty="0" smtClean="0"/>
              <a:t>… f</a:t>
            </a:r>
            <a:r>
              <a:rPr lang="en-US" sz="2000" i="1" baseline="-25000" dirty="0" smtClean="0"/>
              <a:t>1</a:t>
            </a:r>
            <a:r>
              <a:rPr lang="en-US" sz="2000" i="1" dirty="0" smtClean="0"/>
              <a:t>f</a:t>
            </a:r>
            <a:r>
              <a:rPr lang="en-US" sz="2000" i="1" baseline="-25000" dirty="0" smtClean="0"/>
              <a:t>0</a:t>
            </a:r>
            <a:r>
              <a:rPr lang="zh-CN" altLang="en-US" sz="2000" dirty="0" smtClean="0"/>
              <a:t>编码尾数</a:t>
            </a:r>
            <a:r>
              <a:rPr lang="en-US" altLang="zh-CN" sz="2000" dirty="0" smtClean="0"/>
              <a:t>M</a:t>
            </a:r>
            <a:r>
              <a:rPr lang="zh-CN" altLang="en-US" sz="2000" dirty="0" smtClean="0"/>
              <a:t>，编码出来的数值也依赖于阶码字段的值是否等于</a:t>
            </a:r>
            <a:r>
              <a:rPr lang="en-US" altLang="zh-CN" sz="2000" dirty="0" smtClean="0"/>
              <a:t>0</a:t>
            </a:r>
          </a:p>
        </p:txBody>
      </p:sp>
      <p:pic>
        <p:nvPicPr>
          <p:cNvPr id="15362" name="Picture 2"/>
          <p:cNvPicPr>
            <a:picLocks noChangeAspect="1" noChangeArrowheads="1"/>
          </p:cNvPicPr>
          <p:nvPr/>
        </p:nvPicPr>
        <p:blipFill>
          <a:blip r:embed="rId3" cstate="print"/>
          <a:srcRect/>
          <a:stretch>
            <a:fillRect/>
          </a:stretch>
        </p:blipFill>
        <p:spPr bwMode="auto">
          <a:xfrm>
            <a:off x="2438400" y="4786462"/>
            <a:ext cx="5067300" cy="2071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fontScale="70000" lnSpcReduction="20000"/>
          </a:bodyPr>
          <a:lstStyle/>
          <a:p>
            <a:r>
              <a:rPr lang="zh-CN" altLang="en-US" dirty="0" smtClean="0"/>
              <a:t>计算机系统漫游</a:t>
            </a:r>
            <a:endParaRPr lang="en-US" dirty="0" smtClean="0"/>
          </a:p>
          <a:p>
            <a:r>
              <a:rPr lang="zh-CN" altLang="en-US" dirty="0" smtClean="0"/>
              <a:t>信息的表示和处理</a:t>
            </a:r>
            <a:endParaRPr lang="en-US" dirty="0" smtClean="0"/>
          </a:p>
          <a:p>
            <a:r>
              <a:rPr lang="zh-CN" altLang="en-US" dirty="0" smtClean="0"/>
              <a:t>程序的机器级表示</a:t>
            </a:r>
            <a:endParaRPr lang="en-US" dirty="0" smtClean="0"/>
          </a:p>
          <a:p>
            <a:r>
              <a:rPr lang="zh-CN" altLang="en-US" dirty="0" smtClean="0"/>
              <a:t>处理器体系结构</a:t>
            </a:r>
            <a:endParaRPr lang="en-US" dirty="0" smtClean="0"/>
          </a:p>
          <a:p>
            <a:r>
              <a:rPr lang="zh-CN" altLang="en-US" dirty="0" smtClean="0"/>
              <a:t>优化程序性能</a:t>
            </a:r>
            <a:endParaRPr lang="en-US" dirty="0" smtClean="0"/>
          </a:p>
          <a:p>
            <a:r>
              <a:rPr lang="zh-CN" altLang="en-US" dirty="0" smtClean="0"/>
              <a:t>存储器层次结构</a:t>
            </a:r>
            <a:endParaRPr lang="en-US" dirty="0" smtClean="0"/>
          </a:p>
          <a:p>
            <a:r>
              <a:rPr lang="zh-CN" altLang="en-US" dirty="0" smtClean="0"/>
              <a:t>链接</a:t>
            </a:r>
            <a:endParaRPr lang="en-US" dirty="0" smtClean="0"/>
          </a:p>
          <a:p>
            <a:r>
              <a:rPr lang="zh-CN" altLang="en-US" dirty="0" smtClean="0"/>
              <a:t>异常控制流</a:t>
            </a:r>
            <a:endParaRPr lang="en-US" dirty="0" smtClean="0"/>
          </a:p>
          <a:p>
            <a:r>
              <a:rPr lang="zh-CN" altLang="en-US" dirty="0" smtClean="0"/>
              <a:t>虚拟存储器</a:t>
            </a:r>
            <a:endParaRPr lang="en-US" dirty="0" smtClean="0"/>
          </a:p>
          <a:p>
            <a:r>
              <a:rPr lang="zh-CN" altLang="en-US" dirty="0" smtClean="0"/>
              <a:t>系统级</a:t>
            </a:r>
            <a:r>
              <a:rPr lang="en-US" altLang="zh-CN" dirty="0" smtClean="0"/>
              <a:t>I/O</a:t>
            </a:r>
          </a:p>
          <a:p>
            <a:r>
              <a:rPr lang="zh-CN" altLang="en-US" dirty="0" smtClean="0"/>
              <a:t>网络编程</a:t>
            </a:r>
            <a:endParaRPr lang="en-US" altLang="zh-CN" dirty="0" smtClean="0"/>
          </a:p>
          <a:p>
            <a:r>
              <a:rPr lang="zh-CN" altLang="en-US" dirty="0" smtClean="0"/>
              <a:t>并发编程</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-O1 -S </a:t>
            </a:r>
            <a:r>
              <a:rPr lang="en-US" altLang="zh-CN" sz="2000" dirty="0" err="1" smtClean="0"/>
              <a:t>code.c</a:t>
            </a:r>
            <a:endParaRPr lang="en-US" altLang="zh-CN" sz="2000" dirty="0" smtClean="0"/>
          </a:p>
          <a:p>
            <a:pPr lvl="1"/>
            <a:r>
              <a:rPr lang="en-US" altLang="zh-CN" sz="2000" dirty="0" err="1" smtClean="0"/>
              <a:t>accum</a:t>
            </a:r>
            <a:r>
              <a:rPr lang="zh-CN" altLang="en-US" sz="2000" dirty="0" smtClean="0"/>
              <a:t>变量的地址还没有分配</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838200" y="2590800"/>
            <a:ext cx="2352675" cy="17145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343400" y="2590800"/>
            <a:ext cx="2247900"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-O1 -c </a:t>
            </a:r>
            <a:r>
              <a:rPr lang="en-US" altLang="zh-CN" sz="2000" dirty="0" err="1" smtClean="0"/>
              <a:t>code.c</a:t>
            </a:r>
            <a:r>
              <a:rPr lang="en-US" altLang="zh-CN" sz="2000" dirty="0" smtClean="0"/>
              <a:t>  # </a:t>
            </a:r>
            <a:r>
              <a:rPr lang="zh-CN" altLang="en-US" sz="2000" dirty="0" smtClean="0"/>
              <a:t>生成</a:t>
            </a:r>
            <a:r>
              <a:rPr lang="en-US" altLang="zh-CN" sz="2000" dirty="0" err="1" smtClean="0"/>
              <a:t>code.o</a:t>
            </a:r>
            <a:endParaRPr lang="en-US" altLang="zh-CN" sz="2000" dirty="0" smtClean="0"/>
          </a:p>
          <a:p>
            <a:pPr lvl="1"/>
            <a:r>
              <a:rPr lang="en-US" altLang="zh-CN" sz="2000" dirty="0" err="1" smtClean="0"/>
              <a:t>accum</a:t>
            </a:r>
            <a:r>
              <a:rPr lang="zh-CN" altLang="en-US" sz="2000" dirty="0" smtClean="0"/>
              <a:t>变量的地址还没有分配</a:t>
            </a:r>
            <a:r>
              <a:rPr lang="en-US" altLang="zh-CN" sz="2000" dirty="0" smtClean="0"/>
              <a:t>(</a:t>
            </a:r>
            <a:r>
              <a:rPr lang="zh-CN" altLang="en-US" sz="2000" dirty="0" smtClean="0"/>
              <a:t>为</a:t>
            </a:r>
            <a:r>
              <a:rPr lang="en-US" altLang="zh-CN" sz="2000" dirty="0" smtClean="0"/>
              <a:t>0)</a:t>
            </a:r>
          </a:p>
          <a:p>
            <a:pPr lvl="1"/>
            <a:r>
              <a:rPr lang="en-US" altLang="zh-CN" sz="2000" dirty="0" err="1" smtClean="0"/>
              <a:t>gdb</a:t>
            </a:r>
            <a:r>
              <a:rPr lang="en-US" altLang="zh-CN" sz="2000" dirty="0" smtClean="0"/>
              <a:t> x/17xb sum   # disassemble </a:t>
            </a:r>
            <a:r>
              <a:rPr lang="en-US" altLang="zh-CN" sz="2000" dirty="0" err="1" smtClean="0"/>
              <a:t>code.o</a:t>
            </a:r>
            <a:r>
              <a:rPr lang="en-US" altLang="zh-CN" sz="2000" dirty="0" smtClean="0"/>
              <a:t>, examine(x) 17 hex bytes(</a:t>
            </a:r>
            <a:r>
              <a:rPr lang="en-US" altLang="zh-CN" sz="2000" dirty="0" err="1" smtClean="0"/>
              <a:t>xb</a:t>
            </a:r>
            <a:r>
              <a:rPr lang="en-US" altLang="zh-CN" sz="2000" dirty="0" smtClean="0"/>
              <a:t>)</a:t>
            </a:r>
          </a:p>
          <a:p>
            <a:pPr lvl="1"/>
            <a:r>
              <a:rPr lang="en-US" altLang="zh-CN" sz="2000" dirty="0" err="1" smtClean="0"/>
              <a:t>objdump</a:t>
            </a:r>
            <a:r>
              <a:rPr lang="en-US" altLang="zh-CN" sz="2000" dirty="0" smtClean="0"/>
              <a:t> -d </a:t>
            </a:r>
            <a:r>
              <a:rPr lang="en-US" altLang="zh-CN" sz="2000" dirty="0" err="1" smtClean="0"/>
              <a:t>code.o</a:t>
            </a:r>
            <a:r>
              <a:rPr lang="en-US" altLang="zh-CN" sz="2000" dirty="0" smtClean="0"/>
              <a:t>  # disassemble </a:t>
            </a:r>
            <a:r>
              <a:rPr lang="en-US" altLang="zh-CN" sz="2000" dirty="0" err="1" smtClean="0"/>
              <a:t>code.o</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371600" y="3352800"/>
            <a:ext cx="5238750"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机器代码和反汇编表示</a:t>
            </a:r>
            <a:endParaRPr lang="en-US" altLang="zh-CN" sz="2400" dirty="0" smtClean="0"/>
          </a:p>
          <a:p>
            <a:pPr lvl="1"/>
            <a:r>
              <a:rPr lang="en-US" altLang="zh-CN" sz="2000" dirty="0" smtClean="0"/>
              <a:t>IA32</a:t>
            </a:r>
            <a:r>
              <a:rPr lang="zh-CN" altLang="en-US" sz="2000" dirty="0" smtClean="0"/>
              <a:t>指令长度从</a:t>
            </a:r>
            <a:r>
              <a:rPr lang="en-US" altLang="zh-CN" sz="2000" dirty="0" smtClean="0"/>
              <a:t>1</a:t>
            </a:r>
            <a:r>
              <a:rPr lang="zh-CN" altLang="en-US" sz="2000" dirty="0" smtClean="0"/>
              <a:t>到</a:t>
            </a:r>
            <a:r>
              <a:rPr lang="en-US" altLang="zh-CN" sz="2000" dirty="0" smtClean="0"/>
              <a:t>15</a:t>
            </a:r>
            <a:r>
              <a:rPr lang="zh-CN" altLang="en-US" sz="2000" dirty="0" smtClean="0"/>
              <a:t>个字节不等</a:t>
            </a:r>
            <a:endParaRPr lang="en-US" altLang="zh-CN" sz="2000" dirty="0" smtClean="0"/>
          </a:p>
          <a:p>
            <a:pPr lvl="1"/>
            <a:r>
              <a:rPr lang="zh-CN" altLang="en-US" sz="2000" dirty="0" smtClean="0"/>
              <a:t>设计指令格式的方式是，从某个位置开始，可以唯一地解码成机器指令。例如，只有指令</a:t>
            </a:r>
            <a:r>
              <a:rPr lang="en-US" altLang="zh-CN" sz="2000" dirty="0" err="1" smtClean="0"/>
              <a:t>pushl</a:t>
            </a:r>
            <a:r>
              <a:rPr lang="en-US" altLang="zh-CN" sz="2000" dirty="0" smtClean="0"/>
              <a:t> %ebp</a:t>
            </a:r>
            <a:r>
              <a:rPr lang="zh-CN" altLang="en-US" sz="2000" dirty="0" smtClean="0"/>
              <a:t>是以字节值</a:t>
            </a:r>
            <a:r>
              <a:rPr lang="en-US" altLang="zh-CN" sz="2000" dirty="0" smtClean="0"/>
              <a:t>55</a:t>
            </a:r>
            <a:r>
              <a:rPr lang="zh-CN" altLang="en-US" sz="2000" dirty="0" smtClean="0"/>
              <a:t>开头的</a:t>
            </a:r>
            <a:endParaRPr lang="en-US" altLang="zh-CN" sz="2000" dirty="0" smtClean="0"/>
          </a:p>
          <a:p>
            <a:pPr lvl="1"/>
            <a:r>
              <a:rPr lang="zh-CN" altLang="en-US" sz="2000" dirty="0" smtClean="0"/>
              <a:t>反汇编只是基于机器代码文件中的字节序列来确定会变代码</a:t>
            </a:r>
            <a:endParaRPr lang="en-US" altLang="zh-CN" sz="2000" dirty="0" smtClean="0"/>
          </a:p>
          <a:p>
            <a:pPr lvl="1"/>
            <a:r>
              <a:rPr lang="zh-CN" altLang="en-US" sz="2000" dirty="0" smtClean="0"/>
              <a:t>反汇编是以的指令命名规则与</a:t>
            </a:r>
            <a:r>
              <a:rPr lang="en-US" altLang="zh-CN" sz="2000" dirty="0" smtClean="0"/>
              <a:t>GCC</a:t>
            </a:r>
            <a:r>
              <a:rPr lang="zh-CN" altLang="en-US" sz="2000" dirty="0" smtClean="0"/>
              <a:t>生成的汇编代码有些细微的差别。在上面的示例中，它省略了指令结尾的</a:t>
            </a:r>
            <a:r>
              <a:rPr lang="en-US" altLang="zh-CN" sz="2000" dirty="0" smtClean="0"/>
              <a:t>’l’</a:t>
            </a:r>
          </a:p>
          <a:p>
            <a:pPr marL="342900" lvl="1" indent="-342900">
              <a:buFont typeface="Arial" pitchFamily="34" charset="0"/>
              <a:buChar char="•"/>
            </a:pPr>
            <a:r>
              <a:rPr lang="zh-CN" altLang="en-US" sz="2400" dirty="0" smtClean="0"/>
              <a:t>链接可执行程序</a:t>
            </a:r>
            <a:endParaRPr lang="en-US" altLang="zh-CN" sz="2400" dirty="0" smtClean="0"/>
          </a:p>
          <a:p>
            <a:pPr lvl="1"/>
            <a:r>
              <a:rPr lang="pt-BR" sz="2000" i="1" dirty="0" smtClean="0"/>
              <a:t>gcc -O1 -o prog code.o main.c</a:t>
            </a:r>
          </a:p>
          <a:p>
            <a:pPr lvl="1"/>
            <a:r>
              <a:rPr lang="en-US" sz="2000" i="1" dirty="0" err="1" smtClean="0"/>
              <a:t>objdump</a:t>
            </a:r>
            <a:r>
              <a:rPr lang="en-US" sz="2000" i="1" dirty="0" smtClean="0"/>
              <a:t> -d </a:t>
            </a:r>
            <a:r>
              <a:rPr lang="en-US" sz="2000" i="1" dirty="0" err="1" smtClean="0"/>
              <a:t>prog</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28600" y="5029200"/>
            <a:ext cx="2419350" cy="88582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124200" y="4572000"/>
            <a:ext cx="581977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a:t>
            </a:r>
            <a:endParaRPr lang="en-US" altLang="zh-CN" sz="2400" dirty="0" smtClean="0"/>
          </a:p>
          <a:p>
            <a:pPr lvl="1"/>
            <a:r>
              <a:rPr lang="en-US" altLang="zh-CN" sz="2000" dirty="0" err="1" smtClean="0"/>
              <a:t>gcc</a:t>
            </a:r>
            <a:r>
              <a:rPr lang="en-US" altLang="zh-CN" sz="2000" dirty="0" smtClean="0"/>
              <a:t> -O1 -S </a:t>
            </a:r>
            <a:r>
              <a:rPr lang="en-US" altLang="zh-CN" sz="2000" dirty="0" err="1" smtClean="0"/>
              <a:t>simple.c</a:t>
            </a:r>
            <a:endParaRPr lang="en-US" altLang="zh-CN" sz="2000" dirty="0" smtClean="0"/>
          </a:p>
          <a:p>
            <a:pPr lvl="1"/>
            <a:r>
              <a:rPr lang="zh-CN" altLang="en-US" sz="2000" dirty="0" smtClean="0"/>
              <a:t>点开头的行是指导汇编器和</a:t>
            </a:r>
            <a:r>
              <a:rPr lang="en-US" altLang="zh-CN" sz="2000" dirty="0" smtClean="0"/>
              <a:t/>
            </a:r>
            <a:br>
              <a:rPr lang="en-US" altLang="zh-CN" sz="2000" dirty="0" smtClean="0"/>
            </a:br>
            <a:r>
              <a:rPr lang="zh-CN" altLang="en-US" sz="2000" dirty="0" smtClean="0"/>
              <a:t>链接器的命令</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4419600" y="1295400"/>
            <a:ext cx="2752725" cy="12668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191000" y="3124200"/>
            <a:ext cx="4800600" cy="3505200"/>
          </a:xfrm>
          <a:prstGeom prst="rect">
            <a:avLst/>
          </a:prstGeom>
          <a:noFill/>
          <a:ln w="9525">
            <a:noFill/>
            <a:miter lim="800000"/>
            <a:headEnd/>
            <a:tailEnd/>
          </a:ln>
        </p:spPr>
      </p:pic>
      <p:grpSp>
        <p:nvGrpSpPr>
          <p:cNvPr id="7" name="Group 6"/>
          <p:cNvGrpSpPr/>
          <p:nvPr/>
        </p:nvGrpSpPr>
        <p:grpSpPr>
          <a:xfrm>
            <a:off x="0" y="2816423"/>
            <a:ext cx="3886200" cy="4041577"/>
            <a:chOff x="2057400" y="2438400"/>
            <a:chExt cx="3886200" cy="4041577"/>
          </a:xfrm>
        </p:grpSpPr>
        <p:sp>
          <p:nvSpPr>
            <p:cNvPr id="8" name="Rectangle 7"/>
            <p:cNvSpPr/>
            <p:nvPr/>
          </p:nvSpPr>
          <p:spPr>
            <a:xfrm>
              <a:off x="4495800" y="35814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48200" y="3581400"/>
              <a:ext cx="1219200" cy="307777"/>
            </a:xfrm>
            <a:prstGeom prst="rect">
              <a:avLst/>
            </a:prstGeom>
            <a:noFill/>
          </p:spPr>
          <p:txBody>
            <a:bodyPr wrap="square" rtlCol="0">
              <a:spAutoFit/>
            </a:bodyPr>
            <a:lstStyle/>
            <a:p>
              <a:r>
                <a:rPr lang="en-US" sz="1400" dirty="0" smtClean="0"/>
                <a:t>int * xp</a:t>
              </a:r>
              <a:endParaRPr lang="en-US" sz="1400" dirty="0"/>
            </a:p>
          </p:txBody>
        </p:sp>
        <p:sp>
          <p:nvSpPr>
            <p:cNvPr id="10" name="Rectangle 9"/>
            <p:cNvSpPr/>
            <p:nvPr/>
          </p:nvSpPr>
          <p:spPr>
            <a:xfrm>
              <a:off x="4495800" y="32766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648200" y="3276600"/>
              <a:ext cx="1219200" cy="307777"/>
            </a:xfrm>
            <a:prstGeom prst="rect">
              <a:avLst/>
            </a:prstGeom>
            <a:noFill/>
          </p:spPr>
          <p:txBody>
            <a:bodyPr wrap="square" rtlCol="0">
              <a:spAutoFit/>
            </a:bodyPr>
            <a:lstStyle/>
            <a:p>
              <a:r>
                <a:rPr lang="en-US" sz="1400" dirty="0" smtClean="0"/>
                <a:t>int  y</a:t>
              </a:r>
            </a:p>
          </p:txBody>
        </p:sp>
        <p:sp>
          <p:nvSpPr>
            <p:cNvPr id="12" name="Rectangle 11"/>
            <p:cNvSpPr/>
            <p:nvPr/>
          </p:nvSpPr>
          <p:spPr>
            <a:xfrm>
              <a:off x="4495800" y="2819400"/>
              <a:ext cx="1447800" cy="4572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648200" y="2895600"/>
              <a:ext cx="1219200" cy="369332"/>
            </a:xfrm>
            <a:prstGeom prst="rect">
              <a:avLst/>
            </a:prstGeom>
            <a:noFill/>
          </p:spPr>
          <p:txBody>
            <a:bodyPr wrap="square" rtlCol="0">
              <a:spAutoFit/>
            </a:bodyPr>
            <a:lstStyle/>
            <a:p>
              <a:r>
                <a:rPr lang="en-US" dirty="0" smtClean="0"/>
                <a:t>…</a:t>
              </a:r>
            </a:p>
          </p:txBody>
        </p:sp>
        <p:sp>
          <p:nvSpPr>
            <p:cNvPr id="14" name="Rectangle 13"/>
            <p:cNvSpPr/>
            <p:nvPr/>
          </p:nvSpPr>
          <p:spPr>
            <a:xfrm>
              <a:off x="4495800" y="38862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95800" y="3886200"/>
              <a:ext cx="1371600" cy="307777"/>
            </a:xfrm>
            <a:prstGeom prst="rect">
              <a:avLst/>
            </a:prstGeom>
            <a:noFill/>
          </p:spPr>
          <p:txBody>
            <a:bodyPr wrap="square" rtlCol="0">
              <a:spAutoFit/>
            </a:bodyPr>
            <a:lstStyle/>
            <a:p>
              <a:r>
                <a:rPr lang="en-US" sz="1400" dirty="0" smtClean="0"/>
                <a:t>return address</a:t>
              </a:r>
              <a:endParaRPr lang="en-US" sz="1400" dirty="0"/>
            </a:p>
          </p:txBody>
        </p:sp>
        <p:sp>
          <p:nvSpPr>
            <p:cNvPr id="16" name="TextBox 15"/>
            <p:cNvSpPr txBox="1"/>
            <p:nvPr/>
          </p:nvSpPr>
          <p:spPr>
            <a:xfrm>
              <a:off x="2057400" y="4191000"/>
              <a:ext cx="1676400" cy="307777"/>
            </a:xfrm>
            <a:prstGeom prst="rect">
              <a:avLst/>
            </a:prstGeom>
            <a:noFill/>
          </p:spPr>
          <p:txBody>
            <a:bodyPr wrap="square" rtlCol="0">
              <a:spAutoFit/>
            </a:bodyPr>
            <a:lstStyle/>
            <a:p>
              <a:r>
                <a:rPr lang="en-US" sz="1400" dirty="0" smtClean="0"/>
                <a:t>Frame pointer </a:t>
              </a:r>
              <a:r>
                <a:rPr lang="en-US" sz="1400" b="1" dirty="0" smtClean="0"/>
                <a:t>%ebp</a:t>
              </a:r>
              <a:endParaRPr lang="en-US" sz="1400" b="1" dirty="0"/>
            </a:p>
          </p:txBody>
        </p:sp>
        <p:sp>
          <p:nvSpPr>
            <p:cNvPr id="17" name="Rectangle 16"/>
            <p:cNvSpPr/>
            <p:nvPr/>
          </p:nvSpPr>
          <p:spPr>
            <a:xfrm>
              <a:off x="4495800" y="41910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495800" y="4191000"/>
              <a:ext cx="1371600" cy="307777"/>
            </a:xfrm>
            <a:prstGeom prst="rect">
              <a:avLst/>
            </a:prstGeom>
            <a:noFill/>
          </p:spPr>
          <p:txBody>
            <a:bodyPr wrap="square" rtlCol="0">
              <a:spAutoFit/>
            </a:bodyPr>
            <a:lstStyle/>
            <a:p>
              <a:r>
                <a:rPr lang="en-US" sz="1400" dirty="0" smtClean="0"/>
                <a:t>saved %ebp</a:t>
              </a:r>
              <a:endParaRPr lang="en-US" sz="1400" dirty="0"/>
            </a:p>
          </p:txBody>
        </p:sp>
        <p:cxnSp>
          <p:nvCxnSpPr>
            <p:cNvPr id="19" name="Straight Arrow Connector 18"/>
            <p:cNvCxnSpPr>
              <a:stCxn id="16" idx="3"/>
              <a:endCxn id="18" idx="1"/>
            </p:cNvCxnSpPr>
            <p:nvPr/>
          </p:nvCxnSpPr>
          <p:spPr>
            <a:xfrm>
              <a:off x="3733800" y="4344889"/>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2400" y="4572000"/>
              <a:ext cx="457200" cy="307777"/>
            </a:xfrm>
            <a:prstGeom prst="rect">
              <a:avLst/>
            </a:prstGeom>
            <a:noFill/>
          </p:spPr>
          <p:txBody>
            <a:bodyPr wrap="square" rtlCol="0">
              <a:spAutoFit/>
            </a:bodyPr>
            <a:lstStyle/>
            <a:p>
              <a:r>
                <a:rPr lang="en-US" sz="1400" dirty="0" smtClean="0"/>
                <a:t>-4</a:t>
              </a:r>
              <a:endParaRPr lang="en-US" sz="1400" dirty="0"/>
            </a:p>
          </p:txBody>
        </p:sp>
        <p:sp>
          <p:nvSpPr>
            <p:cNvPr id="21" name="TextBox 20"/>
            <p:cNvSpPr txBox="1"/>
            <p:nvPr/>
          </p:nvSpPr>
          <p:spPr>
            <a:xfrm>
              <a:off x="3962400" y="3886200"/>
              <a:ext cx="457200" cy="307777"/>
            </a:xfrm>
            <a:prstGeom prst="rect">
              <a:avLst/>
            </a:prstGeom>
            <a:noFill/>
          </p:spPr>
          <p:txBody>
            <a:bodyPr wrap="square" rtlCol="0">
              <a:spAutoFit/>
            </a:bodyPr>
            <a:lstStyle/>
            <a:p>
              <a:r>
                <a:rPr lang="en-US" sz="1400" dirty="0" smtClean="0"/>
                <a:t>+4</a:t>
              </a:r>
              <a:endParaRPr lang="en-US" sz="1400" dirty="0"/>
            </a:p>
          </p:txBody>
        </p:sp>
        <p:sp>
          <p:nvSpPr>
            <p:cNvPr id="22" name="TextBox 21"/>
            <p:cNvSpPr txBox="1"/>
            <p:nvPr/>
          </p:nvSpPr>
          <p:spPr>
            <a:xfrm>
              <a:off x="3962400" y="3581400"/>
              <a:ext cx="457200" cy="307777"/>
            </a:xfrm>
            <a:prstGeom prst="rect">
              <a:avLst/>
            </a:prstGeom>
            <a:noFill/>
          </p:spPr>
          <p:txBody>
            <a:bodyPr wrap="square" rtlCol="0">
              <a:spAutoFit/>
            </a:bodyPr>
            <a:lstStyle/>
            <a:p>
              <a:r>
                <a:rPr lang="en-US" sz="1400" dirty="0" smtClean="0"/>
                <a:t>+8</a:t>
              </a:r>
              <a:endParaRPr lang="en-US" sz="1400" dirty="0"/>
            </a:p>
          </p:txBody>
        </p:sp>
        <p:sp>
          <p:nvSpPr>
            <p:cNvPr id="23" name="TextBox 22"/>
            <p:cNvSpPr txBox="1"/>
            <p:nvPr/>
          </p:nvSpPr>
          <p:spPr>
            <a:xfrm>
              <a:off x="3886200" y="3276600"/>
              <a:ext cx="533400" cy="307777"/>
            </a:xfrm>
            <a:prstGeom prst="rect">
              <a:avLst/>
            </a:prstGeom>
            <a:noFill/>
          </p:spPr>
          <p:txBody>
            <a:bodyPr wrap="square" rtlCol="0">
              <a:spAutoFit/>
            </a:bodyPr>
            <a:lstStyle/>
            <a:p>
              <a:r>
                <a:rPr lang="en-US" sz="1400" dirty="0" smtClean="0"/>
                <a:t>+12</a:t>
              </a:r>
              <a:endParaRPr lang="en-US" sz="1400" dirty="0"/>
            </a:p>
          </p:txBody>
        </p:sp>
        <p:sp>
          <p:nvSpPr>
            <p:cNvPr id="24" name="Rectangle 23"/>
            <p:cNvSpPr/>
            <p:nvPr/>
          </p:nvSpPr>
          <p:spPr>
            <a:xfrm>
              <a:off x="4495800" y="4495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572000" y="4572000"/>
              <a:ext cx="1371600" cy="738664"/>
            </a:xfrm>
            <a:prstGeom prst="rect">
              <a:avLst/>
            </a:prstGeom>
            <a:noFill/>
          </p:spPr>
          <p:txBody>
            <a:bodyPr wrap="square" rtlCol="0">
              <a:spAutoFit/>
            </a:bodyPr>
            <a:lstStyle/>
            <a:p>
              <a:r>
                <a:rPr lang="en-US" sz="1400" dirty="0" smtClean="0"/>
                <a:t>Saved registers and local , temp vars</a:t>
              </a:r>
            </a:p>
          </p:txBody>
        </p:sp>
        <p:sp>
          <p:nvSpPr>
            <p:cNvPr id="26" name="Rectangle 25"/>
            <p:cNvSpPr/>
            <p:nvPr/>
          </p:nvSpPr>
          <p:spPr>
            <a:xfrm>
              <a:off x="4495800" y="5257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572000" y="5257800"/>
              <a:ext cx="1371600" cy="523220"/>
            </a:xfrm>
            <a:prstGeom prst="rect">
              <a:avLst/>
            </a:prstGeom>
            <a:noFill/>
          </p:spPr>
          <p:txBody>
            <a:bodyPr wrap="square" rtlCol="0">
              <a:spAutoFit/>
            </a:bodyPr>
            <a:lstStyle/>
            <a:p>
              <a:r>
                <a:rPr lang="en-US" sz="1400" dirty="0" smtClean="0"/>
                <a:t>Argument build area</a:t>
              </a:r>
            </a:p>
          </p:txBody>
        </p:sp>
        <p:sp>
          <p:nvSpPr>
            <p:cNvPr id="28" name="TextBox 27"/>
            <p:cNvSpPr txBox="1"/>
            <p:nvPr/>
          </p:nvSpPr>
          <p:spPr>
            <a:xfrm>
              <a:off x="2133600" y="5715000"/>
              <a:ext cx="1600200" cy="307777"/>
            </a:xfrm>
            <a:prstGeom prst="rect">
              <a:avLst/>
            </a:prstGeom>
            <a:noFill/>
          </p:spPr>
          <p:txBody>
            <a:bodyPr wrap="square" rtlCol="0">
              <a:spAutoFit/>
            </a:bodyPr>
            <a:lstStyle/>
            <a:p>
              <a:r>
                <a:rPr lang="en-US" sz="1400" dirty="0" smtClean="0"/>
                <a:t>Stack pointer </a:t>
              </a:r>
              <a:r>
                <a:rPr lang="en-US" sz="1400" b="1" dirty="0" smtClean="0"/>
                <a:t>%esp</a:t>
              </a:r>
              <a:endParaRPr lang="en-US" sz="1400" b="1" dirty="0"/>
            </a:p>
          </p:txBody>
        </p:sp>
        <p:cxnSp>
          <p:nvCxnSpPr>
            <p:cNvPr id="29" name="Straight Arrow Connector 28"/>
            <p:cNvCxnSpPr>
              <a:endCxn id="18" idx="1"/>
            </p:cNvCxnSpPr>
            <p:nvPr/>
          </p:nvCxnSpPr>
          <p:spPr>
            <a:xfrm flipV="1">
              <a:off x="3733800" y="4344889"/>
              <a:ext cx="762000" cy="152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5800" y="2438400"/>
              <a:ext cx="1447800" cy="307777"/>
            </a:xfrm>
            <a:prstGeom prst="rect">
              <a:avLst/>
            </a:prstGeom>
            <a:noFill/>
          </p:spPr>
          <p:txBody>
            <a:bodyPr wrap="square" rtlCol="0">
              <a:spAutoFit/>
            </a:bodyPr>
            <a:lstStyle/>
            <a:p>
              <a:r>
                <a:rPr lang="en-US" sz="1400" dirty="0" smtClean="0"/>
                <a:t>Stack “bottom”</a:t>
              </a:r>
              <a:endParaRPr lang="en-US" sz="1400" b="1" dirty="0"/>
            </a:p>
          </p:txBody>
        </p:sp>
        <p:sp>
          <p:nvSpPr>
            <p:cNvPr id="31" name="TextBox 30"/>
            <p:cNvSpPr txBox="1"/>
            <p:nvPr/>
          </p:nvSpPr>
          <p:spPr>
            <a:xfrm>
              <a:off x="4495800" y="6172200"/>
              <a:ext cx="1447800" cy="307777"/>
            </a:xfrm>
            <a:prstGeom prst="rect">
              <a:avLst/>
            </a:prstGeom>
            <a:noFill/>
          </p:spPr>
          <p:txBody>
            <a:bodyPr wrap="square" rtlCol="0">
              <a:spAutoFit/>
            </a:bodyPr>
            <a:lstStyle/>
            <a:p>
              <a:r>
                <a:rPr lang="en-US" sz="1400" dirty="0" smtClean="0"/>
                <a:t>Stack “top”</a:t>
              </a:r>
              <a:endParaRPr lang="en-US" sz="1400" b="1" dirty="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IA32</a:t>
            </a:r>
            <a:r>
              <a:rPr lang="zh-CN" altLang="en-US" sz="2400" dirty="0" smtClean="0"/>
              <a:t>整数寄存器</a:t>
            </a:r>
            <a:endParaRPr lang="en-US" altLang="zh-CN" sz="2400" dirty="0" smtClean="0"/>
          </a:p>
          <a:p>
            <a:pPr lvl="1"/>
            <a:endParaRPr lang="en-US" altLang="zh-CN" sz="2000" dirty="0" smtClean="0"/>
          </a:p>
          <a:p>
            <a:pPr marL="342900" lvl="1" indent="-342900">
              <a:buNone/>
            </a:pPr>
            <a:endParaRPr lang="en-US" altLang="zh-CN" sz="2400" dirty="0" smtClean="0"/>
          </a:p>
        </p:txBody>
      </p:sp>
      <p:pic>
        <p:nvPicPr>
          <p:cNvPr id="35842" name="Picture 2"/>
          <p:cNvPicPr>
            <a:picLocks noChangeAspect="1" noChangeArrowheads="1"/>
          </p:cNvPicPr>
          <p:nvPr/>
        </p:nvPicPr>
        <p:blipFill>
          <a:blip r:embed="rId3" cstate="print"/>
          <a:srcRect/>
          <a:stretch>
            <a:fillRect/>
          </a:stretch>
        </p:blipFill>
        <p:spPr bwMode="auto">
          <a:xfrm>
            <a:off x="1905000" y="1905000"/>
            <a:ext cx="4305300"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编译系统</a:t>
            </a:r>
            <a:endParaRPr lang="en-US" altLang="zh-CN" sz="2400" dirty="0" smtClean="0"/>
          </a:p>
          <a:p>
            <a:pPr lvl="1"/>
            <a:r>
              <a:rPr lang="en-US" altLang="zh-CN" sz="2000" dirty="0" err="1" smtClean="0"/>
              <a:t>gcc</a:t>
            </a:r>
            <a:r>
              <a:rPr lang="en-US" altLang="zh-CN" sz="2000" dirty="0" smtClean="0"/>
              <a:t>  -o hello </a:t>
            </a:r>
            <a:r>
              <a:rPr lang="en-US" altLang="zh-CN" sz="2000" dirty="0" err="1" smtClean="0"/>
              <a:t>hello.c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系统硬件组成</a:t>
            </a:r>
            <a:endParaRPr lang="en-US" altLang="zh-CN" sz="2400" dirty="0" smtClean="0"/>
          </a:p>
          <a:p>
            <a:pPr lvl="1"/>
            <a:r>
              <a:rPr lang="zh-CN" altLang="en-US" sz="2000" dirty="0" smtClean="0"/>
              <a:t>总线：一组贯穿整个系统的电子管道，携带信息字节并负责在各个部件之间传递</a:t>
            </a:r>
            <a:endParaRPr lang="en-US" altLang="zh-CN" sz="2000" dirty="0" smtClean="0"/>
          </a:p>
          <a:p>
            <a:pPr lvl="1"/>
            <a:r>
              <a:rPr lang="en-US" altLang="zh-CN" sz="2000" dirty="0" smtClean="0"/>
              <a:t>I/O</a:t>
            </a:r>
            <a:r>
              <a:rPr lang="zh-CN" altLang="en-US" sz="2000" dirty="0" smtClean="0"/>
              <a:t>设备：系统与外部世界的联系通道。每个</a:t>
            </a:r>
            <a:r>
              <a:rPr lang="en-US" altLang="zh-CN" sz="2000" dirty="0" smtClean="0"/>
              <a:t>I/O</a:t>
            </a:r>
            <a:r>
              <a:rPr lang="zh-CN" altLang="en-US" sz="2000" dirty="0" smtClean="0"/>
              <a:t>设备都通过一个控制器或适配器</a:t>
            </a:r>
            <a:r>
              <a:rPr lang="en-US" altLang="zh-CN" sz="2000" dirty="0" smtClean="0"/>
              <a:t>(</a:t>
            </a:r>
            <a:r>
              <a:rPr lang="en-US" sz="2000" i="1" dirty="0" smtClean="0"/>
              <a:t>controller or an adapter</a:t>
            </a:r>
            <a:r>
              <a:rPr lang="en-US" altLang="zh-CN" sz="2000" dirty="0" smtClean="0"/>
              <a:t>)</a:t>
            </a:r>
            <a:r>
              <a:rPr lang="zh-CN" altLang="en-US" sz="2000" dirty="0" smtClean="0"/>
              <a:t>与</a:t>
            </a:r>
            <a:r>
              <a:rPr lang="en-US" altLang="zh-CN" sz="2000" dirty="0" smtClean="0"/>
              <a:t>I/O</a:t>
            </a:r>
            <a:r>
              <a:rPr lang="zh-CN" altLang="en-US" sz="2000" dirty="0" smtClean="0"/>
              <a:t>总线相连。控制器和适配器之间的区别在于他们的封装方式。控制器是置于</a:t>
            </a:r>
            <a:r>
              <a:rPr lang="en-US" altLang="zh-CN" sz="2000" dirty="0" smtClean="0"/>
              <a:t>I/O</a:t>
            </a:r>
            <a:r>
              <a:rPr lang="zh-CN" altLang="en-US" sz="2000" dirty="0" smtClean="0"/>
              <a:t>设备本身的或系统的主板上的芯片组，而适配器则是一块插在主板插槽上的卡。它们的功能都是在</a:t>
            </a:r>
            <a:r>
              <a:rPr lang="en-US" altLang="zh-CN" sz="2000" dirty="0" smtClean="0"/>
              <a:t>I/O</a:t>
            </a:r>
            <a:r>
              <a:rPr lang="zh-CN" altLang="en-US" sz="2000" dirty="0" smtClean="0"/>
              <a:t>总线和</a:t>
            </a:r>
            <a:r>
              <a:rPr lang="en-US" altLang="zh-CN" sz="2000" dirty="0" smtClean="0"/>
              <a:t>I/O</a:t>
            </a:r>
            <a:r>
              <a:rPr lang="zh-CN" altLang="en-US" sz="2000" dirty="0" smtClean="0"/>
              <a:t>设备之间传递信息</a:t>
            </a:r>
            <a:endParaRPr lang="en-US" altLang="zh-CN" sz="2000" dirty="0" smtClean="0"/>
          </a:p>
          <a:p>
            <a:pPr lvl="1"/>
            <a:r>
              <a:rPr lang="zh-CN" altLang="en-US" sz="2000" dirty="0" smtClean="0"/>
              <a:t>主存：</a:t>
            </a:r>
            <a:r>
              <a:rPr lang="en-US" altLang="zh-CN" sz="2000" dirty="0" smtClean="0"/>
              <a:t>DRAM</a:t>
            </a:r>
          </a:p>
          <a:p>
            <a:pPr lvl="1"/>
            <a:endParaRPr lang="en-US" altLang="zh-CN" sz="2000" dirty="0" smtClean="0"/>
          </a:p>
          <a:p>
            <a:pPr>
              <a:buNone/>
            </a:pPr>
            <a:endParaRPr lang="en-US" sz="2400" dirty="0" smtClean="0"/>
          </a:p>
          <a:p>
            <a:pPr lvl="1"/>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62000" y="1905000"/>
            <a:ext cx="750570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Operand </a:t>
            </a:r>
            <a:r>
              <a:rPr lang="en-US" sz="2400" dirty="0" err="1" smtClean="0"/>
              <a:t>Specifiers</a:t>
            </a:r>
            <a:endParaRPr lang="en-US" altLang="zh-CN" sz="2400" dirty="0" smtClean="0"/>
          </a:p>
          <a:p>
            <a:pPr lvl="1"/>
            <a:r>
              <a:rPr lang="en-US" altLang="zh-CN" sz="2000" dirty="0" smtClean="0"/>
              <a:t>AT&amp;T</a:t>
            </a:r>
            <a:r>
              <a:rPr lang="zh-CN" altLang="en-US" sz="2000" dirty="0" smtClean="0"/>
              <a:t>三种操作数</a:t>
            </a:r>
            <a:r>
              <a:rPr lang="en-US" altLang="zh-CN" sz="2000" dirty="0" smtClean="0"/>
              <a:t>(operand)</a:t>
            </a:r>
            <a:r>
              <a:rPr lang="zh-CN" altLang="en-US" sz="2000" dirty="0" smtClean="0"/>
              <a:t>：立即数</a:t>
            </a:r>
            <a:r>
              <a:rPr lang="en-US" altLang="zh-CN" sz="2000" dirty="0" smtClean="0"/>
              <a:t>(Immediate)</a:t>
            </a:r>
            <a:r>
              <a:rPr lang="zh-CN" altLang="en-US" sz="2000" dirty="0" smtClean="0"/>
              <a:t>，寄存器</a:t>
            </a:r>
            <a:r>
              <a:rPr lang="en-US" altLang="zh-CN" sz="2000" dirty="0" smtClean="0"/>
              <a:t>(Register)</a:t>
            </a:r>
            <a:r>
              <a:rPr lang="zh-CN" altLang="en-US" sz="2000" dirty="0" smtClean="0"/>
              <a:t>和存储器</a:t>
            </a:r>
            <a:r>
              <a:rPr lang="en-US" altLang="zh-CN" sz="2000" dirty="0" smtClean="0"/>
              <a:t>(Memory)</a:t>
            </a:r>
          </a:p>
        </p:txBody>
      </p:sp>
      <p:pic>
        <p:nvPicPr>
          <p:cNvPr id="6146" name="Picture 2"/>
          <p:cNvPicPr>
            <a:picLocks noChangeAspect="1" noChangeArrowheads="1"/>
          </p:cNvPicPr>
          <p:nvPr/>
        </p:nvPicPr>
        <p:blipFill>
          <a:blip r:embed="rId3" cstate="print"/>
          <a:srcRect/>
          <a:stretch>
            <a:fillRect/>
          </a:stretch>
        </p:blipFill>
        <p:spPr bwMode="auto">
          <a:xfrm>
            <a:off x="1143000" y="2362200"/>
            <a:ext cx="6381750"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a:t>
            </a:r>
            <a:endParaRPr lang="en-US" altLang="zh-CN" sz="2400" dirty="0" smtClean="0"/>
          </a:p>
          <a:p>
            <a:pPr lvl="1"/>
            <a:r>
              <a:rPr lang="en-US" altLang="zh-CN" sz="2000" dirty="0" smtClean="0"/>
              <a:t>IA32</a:t>
            </a:r>
            <a:r>
              <a:rPr lang="zh-CN" altLang="en-US" sz="2000" dirty="0" smtClean="0"/>
              <a:t>不支持直接</a:t>
            </a:r>
            <a:r>
              <a:rPr lang="en-US" altLang="zh-CN" sz="2000" dirty="0" smtClean="0"/>
              <a:t>Memory-&gt;Memory</a:t>
            </a:r>
            <a:r>
              <a:rPr lang="zh-CN" altLang="en-US" sz="2000" dirty="0" smtClean="0"/>
              <a:t>的数据存储</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066800" y="2085975"/>
            <a:ext cx="681037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下面的汇编代码有两点值得注意</a:t>
            </a:r>
            <a:endParaRPr lang="en-US" altLang="zh-CN" sz="2000" dirty="0" smtClean="0"/>
          </a:p>
          <a:p>
            <a:pPr marL="1257300" lvl="2" indent="-342900">
              <a:buFont typeface="+mj-lt"/>
              <a:buAutoNum type="arabicParenR"/>
            </a:pPr>
            <a:r>
              <a:rPr lang="zh-CN" altLang="en-US" sz="1800" dirty="0" smtClean="0"/>
              <a:t>指针的访问用了两条指令完成，第一步取指针指向的地址值存入寄存器</a:t>
            </a:r>
            <a:r>
              <a:rPr lang="en-US" altLang="zh-CN" sz="1800" dirty="0" smtClean="0"/>
              <a:t>%</a:t>
            </a:r>
            <a:r>
              <a:rPr lang="en-US" altLang="zh-CN" sz="1800" dirty="0" err="1" smtClean="0"/>
              <a:t>edx</a:t>
            </a:r>
            <a:r>
              <a:rPr lang="zh-CN" altLang="en-US" sz="1800" dirty="0" smtClean="0"/>
              <a:t>，第二步使用</a:t>
            </a:r>
            <a:r>
              <a:rPr lang="en-US" altLang="zh-CN" sz="1800" dirty="0" smtClean="0"/>
              <a:t>%</a:t>
            </a:r>
            <a:r>
              <a:rPr lang="en-US" altLang="zh-CN" sz="1800" dirty="0" err="1" smtClean="0"/>
              <a:t>edx</a:t>
            </a:r>
            <a:r>
              <a:rPr lang="zh-CN" altLang="en-US" sz="1800" dirty="0" smtClean="0"/>
              <a:t>访问存储器取出地址中存储的值</a:t>
            </a:r>
            <a:r>
              <a:rPr lang="en-US" altLang="zh-CN" sz="1800" dirty="0" smtClean="0"/>
              <a:t>(</a:t>
            </a:r>
            <a:r>
              <a:rPr lang="zh-CN" altLang="en-US" sz="1800" dirty="0" smtClean="0"/>
              <a:t>指针访问</a:t>
            </a:r>
            <a:r>
              <a:rPr lang="en-US" altLang="zh-CN" sz="1800" dirty="0" smtClean="0"/>
              <a:t>performance</a:t>
            </a:r>
            <a:r>
              <a:rPr lang="zh-CN" altLang="en-US" sz="1800" dirty="0" smtClean="0"/>
              <a:t>差</a:t>
            </a:r>
            <a:r>
              <a:rPr lang="en-US" altLang="zh-CN" sz="1800" dirty="0" smtClean="0"/>
              <a:t>)</a:t>
            </a:r>
          </a:p>
          <a:p>
            <a:pPr marL="1257300" lvl="2" indent="-342900">
              <a:buFont typeface="+mj-lt"/>
              <a:buAutoNum type="arabicParenR"/>
            </a:pPr>
            <a:r>
              <a:rPr lang="zh-CN" altLang="en-US" sz="1800" dirty="0" smtClean="0"/>
              <a:t>像</a:t>
            </a:r>
            <a:r>
              <a:rPr lang="en-US" altLang="zh-CN" sz="1800" dirty="0" smtClean="0"/>
              <a:t>x</a:t>
            </a:r>
            <a:r>
              <a:rPr lang="zh-CN" altLang="en-US" sz="1800" dirty="0" smtClean="0"/>
              <a:t>这样的局部变量优化掉了，转而直接存储在寄存器里面</a:t>
            </a:r>
            <a:endParaRPr lang="en-US" altLang="zh-CN" sz="18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3352800"/>
            <a:ext cx="7753350"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完成下面的汇编指令，注意在</a:t>
            </a:r>
            <a:r>
              <a:rPr lang="en-US" altLang="zh-CN" sz="2000" dirty="0" smtClean="0"/>
              <a:t>C</a:t>
            </a:r>
            <a:r>
              <a:rPr lang="zh-CN" altLang="en-US" sz="2000" dirty="0" smtClean="0"/>
              <a:t>语言中，当执行涉及大小变化有涉及符号改变的强制类型转换时，操作应该先改变大小</a:t>
            </a:r>
            <a:endParaRPr lang="en-US" altLang="zh-CN" sz="1800" dirty="0" smtClean="0"/>
          </a:p>
        </p:txBody>
      </p:sp>
      <p:pic>
        <p:nvPicPr>
          <p:cNvPr id="9218" name="Picture 2"/>
          <p:cNvPicPr>
            <a:picLocks noChangeAspect="1" noChangeArrowheads="1"/>
          </p:cNvPicPr>
          <p:nvPr/>
        </p:nvPicPr>
        <p:blipFill>
          <a:blip r:embed="rId3" cstate="print"/>
          <a:srcRect/>
          <a:stretch>
            <a:fillRect/>
          </a:stretch>
        </p:blipFill>
        <p:spPr bwMode="auto">
          <a:xfrm>
            <a:off x="1828800" y="2438400"/>
            <a:ext cx="4514850" cy="19621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752600" y="4572000"/>
            <a:ext cx="466725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算术逻辑运算操作</a:t>
            </a:r>
            <a:endParaRPr lang="en-US" altLang="zh-CN" sz="2400" dirty="0" smtClean="0"/>
          </a:p>
          <a:p>
            <a:pPr lvl="1"/>
            <a:r>
              <a:rPr lang="en-US" altLang="zh-CN" sz="2000" dirty="0" smtClean="0"/>
              <a:t>SAR - </a:t>
            </a:r>
            <a:r>
              <a:rPr lang="zh-CN" altLang="en-US" sz="2000" dirty="0" smtClean="0"/>
              <a:t>符号填充</a:t>
            </a:r>
            <a:endParaRPr lang="en-US" altLang="zh-CN" sz="2000" dirty="0" smtClean="0"/>
          </a:p>
          <a:p>
            <a:pPr lvl="1"/>
            <a:r>
              <a:rPr lang="en-US" altLang="zh-CN" sz="2000" dirty="0" smtClean="0"/>
              <a:t>SHR - 0</a:t>
            </a:r>
            <a:r>
              <a:rPr lang="zh-CN" altLang="en-US" sz="2000" dirty="0" smtClean="0"/>
              <a:t>填充</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加载有效地址</a:t>
            </a:r>
            <a:endParaRPr lang="en-US" altLang="zh-CN" sz="2400" dirty="0" smtClean="0"/>
          </a:p>
          <a:p>
            <a:pPr lvl="1"/>
            <a:r>
              <a:rPr lang="en-US" altLang="zh-CN" sz="2000" dirty="0" smtClean="0"/>
              <a:t>Load Effective Address</a:t>
            </a:r>
            <a:r>
              <a:rPr lang="zh-CN" altLang="en-US" sz="2000" dirty="0" smtClean="0"/>
              <a:t>指令</a:t>
            </a:r>
            <a:r>
              <a:rPr lang="en-US" altLang="zh-CN" sz="2000" dirty="0" err="1" smtClean="0"/>
              <a:t>leal</a:t>
            </a:r>
            <a:r>
              <a:rPr lang="zh-CN" altLang="en-US" sz="2000" dirty="0" smtClean="0"/>
              <a:t>将变量存储器地址写入到寄存器。目的操作数必须是一个寄存器</a:t>
            </a:r>
            <a:endParaRPr lang="en-US" altLang="zh-CN" sz="1800" dirty="0" smtClean="0"/>
          </a:p>
        </p:txBody>
      </p:sp>
      <p:pic>
        <p:nvPicPr>
          <p:cNvPr id="10242" name="Picture 2"/>
          <p:cNvPicPr>
            <a:picLocks noChangeAspect="1" noChangeArrowheads="1"/>
          </p:cNvPicPr>
          <p:nvPr/>
        </p:nvPicPr>
        <p:blipFill>
          <a:blip r:embed="rId3" cstate="print"/>
          <a:srcRect/>
          <a:stretch>
            <a:fillRect/>
          </a:stretch>
        </p:blipFill>
        <p:spPr bwMode="auto">
          <a:xfrm>
            <a:off x="3733800" y="1219200"/>
            <a:ext cx="4419600"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特殊的算术操作</a:t>
            </a:r>
            <a:endParaRPr lang="en-US" altLang="zh-CN" sz="2400" dirty="0" smtClean="0"/>
          </a:p>
          <a:p>
            <a:pPr lvl="1"/>
            <a:endParaRPr lang="en-US" altLang="zh-CN" sz="1800" dirty="0" smtClean="0"/>
          </a:p>
        </p:txBody>
      </p:sp>
      <p:pic>
        <p:nvPicPr>
          <p:cNvPr id="11266" name="Picture 2"/>
          <p:cNvPicPr>
            <a:picLocks noChangeAspect="1" noChangeArrowheads="1"/>
          </p:cNvPicPr>
          <p:nvPr/>
        </p:nvPicPr>
        <p:blipFill>
          <a:blip r:embed="rId3" cstate="print"/>
          <a:srcRect/>
          <a:stretch>
            <a:fillRect/>
          </a:stretch>
        </p:blipFill>
        <p:spPr bwMode="auto">
          <a:xfrm>
            <a:off x="1219200" y="1752600"/>
            <a:ext cx="6457950" cy="318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Condition Code Registers (Control)</a:t>
            </a:r>
          </a:p>
          <a:p>
            <a:pPr lvl="1"/>
            <a:r>
              <a:rPr lang="zh-CN" altLang="en-US" sz="1800" dirty="0" smtClean="0"/>
              <a:t>保存了最近的算术或逻辑操作的属性，可以检测这些寄存器来执行条件分支指令</a:t>
            </a:r>
            <a:endParaRPr lang="en-US" altLang="zh-CN" sz="1800" dirty="0" smtClean="0"/>
          </a:p>
          <a:p>
            <a:pPr lvl="1"/>
            <a:r>
              <a:rPr lang="en-US" altLang="zh-CN" sz="1800" dirty="0" smtClean="0"/>
              <a:t>Condition code</a:t>
            </a:r>
            <a:r>
              <a:rPr lang="zh-CN" altLang="en-US" sz="1800" dirty="0" smtClean="0"/>
              <a:t>有：</a:t>
            </a:r>
            <a:endParaRPr lang="en-US" altLang="zh-CN" sz="1800" dirty="0" smtClean="0"/>
          </a:p>
          <a:p>
            <a:pPr lvl="2"/>
            <a:r>
              <a:rPr lang="en-US" altLang="zh-CN" sz="1600" dirty="0" smtClean="0"/>
              <a:t>CF: </a:t>
            </a:r>
            <a:r>
              <a:rPr lang="zh-CN" altLang="en-US" sz="1600" dirty="0" smtClean="0"/>
              <a:t>进位标志。最近的操作时使最高位产生了进位，可以用来检测无符号操作数的溢出</a:t>
            </a:r>
            <a:endParaRPr lang="en-US" altLang="zh-CN" sz="1600" dirty="0" smtClean="0"/>
          </a:p>
          <a:p>
            <a:pPr lvl="2"/>
            <a:r>
              <a:rPr lang="en-US" altLang="zh-CN" sz="1600" dirty="0" smtClean="0"/>
              <a:t>ZF: </a:t>
            </a:r>
            <a:r>
              <a:rPr lang="zh-CN" altLang="en-US" sz="1600" dirty="0" smtClean="0"/>
              <a:t>零标志。最近的操作得出的结果为</a:t>
            </a:r>
            <a:r>
              <a:rPr lang="en-US" altLang="zh-CN" sz="1600" dirty="0" smtClean="0"/>
              <a:t>0</a:t>
            </a:r>
          </a:p>
          <a:p>
            <a:pPr lvl="2"/>
            <a:r>
              <a:rPr lang="en-US" altLang="zh-CN" sz="1600" dirty="0" smtClean="0"/>
              <a:t>SF: </a:t>
            </a:r>
            <a:r>
              <a:rPr lang="zh-CN" altLang="en-US" sz="1600" dirty="0" smtClean="0"/>
              <a:t>符号标志。最近的操作得到的结果为负数</a:t>
            </a:r>
            <a:endParaRPr lang="en-US" altLang="zh-CN" sz="1600" dirty="0" smtClean="0"/>
          </a:p>
          <a:p>
            <a:pPr lvl="2"/>
            <a:r>
              <a:rPr lang="en-US" altLang="zh-CN" sz="1600" dirty="0" smtClean="0"/>
              <a:t>OF: </a:t>
            </a:r>
            <a:r>
              <a:rPr lang="zh-CN" altLang="en-US" sz="1600" dirty="0" smtClean="0"/>
              <a:t>溢出标志。最近的操作导致一个补码溢出</a:t>
            </a:r>
            <a:r>
              <a:rPr lang="en-US" altLang="zh-CN" sz="1600" dirty="0" smtClean="0"/>
              <a:t>——</a:t>
            </a:r>
            <a:r>
              <a:rPr lang="zh-CN" altLang="en-US" sz="1600" dirty="0" smtClean="0"/>
              <a:t>正溢出或负溢出</a:t>
            </a:r>
            <a:endParaRPr lang="en-US" altLang="zh-CN" sz="1600" dirty="0" smtClean="0"/>
          </a:p>
          <a:p>
            <a:pPr lvl="1"/>
            <a:r>
              <a:rPr lang="zh-CN" altLang="en-US" sz="1800" dirty="0" smtClean="0"/>
              <a:t>算术和逻辑指令除了</a:t>
            </a:r>
            <a:r>
              <a:rPr lang="en-US" altLang="zh-CN" sz="1800" dirty="0" err="1" smtClean="0"/>
              <a:t>leal</a:t>
            </a:r>
            <a:r>
              <a:rPr lang="zh-CN" altLang="en-US" sz="1800" dirty="0" smtClean="0"/>
              <a:t>之外，其它都会设置相应的</a:t>
            </a:r>
            <a:r>
              <a:rPr lang="en-US" altLang="zh-CN" sz="1800" dirty="0" smtClean="0"/>
              <a:t>condition code</a:t>
            </a:r>
            <a:r>
              <a:rPr lang="zh-CN" altLang="en-US" sz="1800" dirty="0" smtClean="0"/>
              <a:t>寄存器</a:t>
            </a:r>
            <a:endParaRPr lang="en-US" altLang="zh-CN" sz="1800" dirty="0" smtClean="0"/>
          </a:p>
          <a:p>
            <a:pPr lvl="1"/>
            <a:r>
              <a:rPr lang="zh-CN" altLang="en-US" sz="1800" dirty="0" smtClean="0"/>
              <a:t>下面的指令只设置</a:t>
            </a:r>
            <a:r>
              <a:rPr lang="en-US" altLang="zh-CN" sz="1800" dirty="0" smtClean="0"/>
              <a:t>condition code</a:t>
            </a:r>
            <a:r>
              <a:rPr lang="zh-CN" altLang="en-US" sz="1800" dirty="0" smtClean="0"/>
              <a:t>寄存器</a:t>
            </a:r>
            <a:endParaRPr lang="en-US" altLang="zh-CN" sz="1800" dirty="0" smtClean="0"/>
          </a:p>
        </p:txBody>
      </p:sp>
      <p:pic>
        <p:nvPicPr>
          <p:cNvPr id="12290" name="Picture 2"/>
          <p:cNvPicPr>
            <a:picLocks noChangeAspect="1" noChangeArrowheads="1"/>
          </p:cNvPicPr>
          <p:nvPr/>
        </p:nvPicPr>
        <p:blipFill>
          <a:blip r:embed="rId3" cstate="print"/>
          <a:srcRect/>
          <a:stretch>
            <a:fillRect/>
          </a:stretch>
        </p:blipFill>
        <p:spPr bwMode="auto">
          <a:xfrm>
            <a:off x="2438400" y="4563137"/>
            <a:ext cx="3924300" cy="229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a:t>
            </a:r>
            <a:r>
              <a:rPr lang="en-US" altLang="zh-CN" sz="2400" dirty="0" smtClean="0"/>
              <a:t>Condition Codes (</a:t>
            </a:r>
            <a:r>
              <a:rPr lang="zh-CN" altLang="en-US" sz="2400" dirty="0" smtClean="0"/>
              <a:t>通常不直接访问</a:t>
            </a:r>
            <a:r>
              <a:rPr lang="en-US" altLang="zh-CN" sz="2400" dirty="0" smtClean="0"/>
              <a:t>)</a:t>
            </a:r>
          </a:p>
          <a:p>
            <a:pPr marL="800100" lvl="1" indent="-342900">
              <a:buFont typeface="+mj-lt"/>
              <a:buAutoNum type="arabicParenR"/>
            </a:pPr>
            <a:r>
              <a:rPr lang="zh-CN" altLang="en-US" sz="2000" dirty="0" smtClean="0"/>
              <a:t>根据</a:t>
            </a:r>
            <a:r>
              <a:rPr lang="en-US" altLang="zh-CN" sz="2000" dirty="0" smtClean="0"/>
              <a:t>condition codes</a:t>
            </a:r>
            <a:r>
              <a:rPr lang="zh-CN" altLang="en-US" sz="2000" dirty="0" smtClean="0"/>
              <a:t>的某个组合，将一个字节设置为</a:t>
            </a:r>
            <a:r>
              <a:rPr lang="en-US" altLang="zh-CN" sz="2000" dirty="0" smtClean="0"/>
              <a:t>0</a:t>
            </a:r>
            <a:r>
              <a:rPr lang="zh-CN" altLang="en-US" sz="2000" dirty="0" smtClean="0"/>
              <a:t>或者</a:t>
            </a:r>
            <a:r>
              <a:rPr lang="en-US" altLang="zh-CN" sz="2000" dirty="0" smtClean="0"/>
              <a:t>1</a:t>
            </a:r>
          </a:p>
          <a:p>
            <a:pPr marL="800100" lvl="1" indent="-342900">
              <a:buFont typeface="+mj-lt"/>
              <a:buAutoNum type="arabicParenR"/>
            </a:pPr>
            <a:r>
              <a:rPr lang="zh-CN" altLang="en-US" sz="2000" dirty="0" smtClean="0"/>
              <a:t>条件跳转到程序的某个其它的部分</a:t>
            </a:r>
            <a:endParaRPr lang="en-US" altLang="zh-CN" sz="2000" dirty="0" smtClean="0"/>
          </a:p>
          <a:p>
            <a:pPr marL="800100" lvl="1" indent="-342900">
              <a:buFont typeface="+mj-lt"/>
              <a:buAutoNum type="arabicParenR"/>
            </a:pPr>
            <a:r>
              <a:rPr lang="zh-CN" altLang="en-US" sz="2000" dirty="0" smtClean="0"/>
              <a:t>有条件地传送数据</a:t>
            </a:r>
            <a:endParaRPr lang="en-US" altLang="zh-CN" sz="2000" dirty="0" smtClean="0"/>
          </a:p>
          <a:p>
            <a:pPr lvl="1"/>
            <a:r>
              <a:rPr lang="zh-CN" altLang="en-US" sz="2000" dirty="0" smtClean="0"/>
              <a:t>下表列出了第一种访问方式</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143000" y="3048000"/>
            <a:ext cx="637222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测试 </a:t>
            </a:r>
            <a:r>
              <a:rPr lang="en-US" altLang="zh-CN" sz="2400" dirty="0" smtClean="0"/>
              <a:t>a &lt; b</a:t>
            </a:r>
          </a:p>
          <a:p>
            <a:pPr lvl="1"/>
            <a:r>
              <a:rPr lang="en-US" altLang="zh-CN" sz="2000" dirty="0" smtClean="0"/>
              <a:t>SET </a:t>
            </a:r>
            <a:r>
              <a:rPr lang="zh-CN" altLang="en-US" sz="2000" dirty="0" smtClean="0"/>
              <a:t>指令的目的操作数是</a:t>
            </a:r>
            <a:r>
              <a:rPr lang="en-US" altLang="zh-CN" sz="2000" dirty="0" smtClean="0"/>
              <a:t>8</a:t>
            </a:r>
            <a:r>
              <a:rPr lang="zh-CN" altLang="en-US" sz="2000" dirty="0" smtClean="0"/>
              <a:t>个单字节的寄存器元素之一，或存储一个字节的存储器位置，将这个字节设置成</a:t>
            </a:r>
            <a:r>
              <a:rPr lang="en-US" altLang="zh-CN" sz="2000" dirty="0" smtClean="0"/>
              <a:t>0</a:t>
            </a:r>
            <a:r>
              <a:rPr lang="zh-CN" altLang="en-US" sz="2000" dirty="0" smtClean="0"/>
              <a:t>或者</a:t>
            </a:r>
            <a:r>
              <a:rPr lang="en-US" altLang="zh-CN" sz="2000" dirty="0" smtClean="0"/>
              <a:t>1</a:t>
            </a:r>
            <a:r>
              <a:rPr lang="zh-CN" altLang="en-US" sz="2000" dirty="0" smtClean="0"/>
              <a:t>。为了得到</a:t>
            </a:r>
            <a:r>
              <a:rPr lang="en-US" altLang="zh-CN" sz="2000" dirty="0" smtClean="0"/>
              <a:t>32bit</a:t>
            </a:r>
            <a:r>
              <a:rPr lang="zh-CN" altLang="en-US" sz="2000" dirty="0" smtClean="0"/>
              <a:t>结果，必须对最高位的</a:t>
            </a:r>
            <a:r>
              <a:rPr lang="en-US" altLang="zh-CN" sz="2000" dirty="0" smtClean="0"/>
              <a:t>24bit</a:t>
            </a:r>
            <a:r>
              <a:rPr lang="zh-CN" altLang="en-US" sz="2000" dirty="0" smtClean="0"/>
              <a:t>清零</a:t>
            </a:r>
            <a:endParaRPr lang="en-US" altLang="zh-CN" sz="2000" dirty="0" smtClean="0"/>
          </a:p>
          <a:p>
            <a:pPr lvl="1"/>
            <a:r>
              <a:rPr lang="zh-CN" altLang="en-US" sz="2000" dirty="0" smtClean="0"/>
              <a:t>根据</a:t>
            </a:r>
            <a:r>
              <a:rPr lang="en-US" altLang="zh-CN" sz="2000" dirty="0" smtClean="0"/>
              <a:t>condition code</a:t>
            </a:r>
            <a:r>
              <a:rPr lang="zh-CN" altLang="en-US" sz="2000" dirty="0" smtClean="0"/>
              <a:t>的各做这和来最后做出判断。比如当</a:t>
            </a:r>
            <a:r>
              <a:rPr lang="en-US" altLang="zh-CN" sz="2000" dirty="0" smtClean="0"/>
              <a:t>OF</a:t>
            </a:r>
            <a:r>
              <a:rPr lang="zh-CN" altLang="en-US" sz="2000" dirty="0" smtClean="0"/>
              <a:t>被设置为</a:t>
            </a:r>
            <a:r>
              <a:rPr lang="en-US" altLang="zh-CN" sz="2000" dirty="0" smtClean="0"/>
              <a:t>1</a:t>
            </a:r>
            <a:r>
              <a:rPr lang="zh-CN" altLang="en-US" sz="2000" dirty="0" smtClean="0"/>
              <a:t>时，当且仅当</a:t>
            </a:r>
            <a:r>
              <a:rPr lang="en-US" altLang="zh-CN" sz="2000" dirty="0" smtClean="0"/>
              <a:t>SF</a:t>
            </a:r>
            <a:r>
              <a:rPr lang="zh-CN" altLang="en-US" sz="2000" dirty="0" smtClean="0"/>
              <a:t>被设置为</a:t>
            </a:r>
            <a:r>
              <a:rPr lang="en-US" altLang="zh-CN" sz="2000" dirty="0" smtClean="0"/>
              <a:t>0</a:t>
            </a:r>
            <a:r>
              <a:rPr lang="zh-CN" altLang="en-US" sz="2000" dirty="0" smtClean="0"/>
              <a:t>，有</a:t>
            </a:r>
            <a:r>
              <a:rPr lang="en-US" altLang="zh-CN" sz="2000" dirty="0" smtClean="0"/>
              <a:t>a &lt; b</a:t>
            </a:r>
          </a:p>
        </p:txBody>
      </p:sp>
      <p:pic>
        <p:nvPicPr>
          <p:cNvPr id="14338" name="Picture 2"/>
          <p:cNvPicPr>
            <a:picLocks noChangeAspect="1" noChangeArrowheads="1"/>
          </p:cNvPicPr>
          <p:nvPr/>
        </p:nvPicPr>
        <p:blipFill>
          <a:blip r:embed="rId3" cstate="print"/>
          <a:srcRect/>
          <a:stretch>
            <a:fillRect/>
          </a:stretch>
        </p:blipFill>
        <p:spPr bwMode="auto">
          <a:xfrm>
            <a:off x="1371600" y="3429000"/>
            <a:ext cx="544830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a:t>
            </a:r>
            <a:endParaRPr lang="en-US" altLang="zh-CN" sz="2400" dirty="0" smtClean="0"/>
          </a:p>
          <a:p>
            <a:pPr lvl="1"/>
            <a:endParaRPr lang="en-US" altLang="zh-CN" sz="1800" dirty="0" smtClean="0"/>
          </a:p>
        </p:txBody>
      </p:sp>
      <p:pic>
        <p:nvPicPr>
          <p:cNvPr id="15362" name="Picture 2"/>
          <p:cNvPicPr>
            <a:picLocks noChangeAspect="1" noChangeArrowheads="1"/>
          </p:cNvPicPr>
          <p:nvPr/>
        </p:nvPicPr>
        <p:blipFill>
          <a:blip r:embed="rId3" cstate="print"/>
          <a:srcRect/>
          <a:stretch>
            <a:fillRect/>
          </a:stretch>
        </p:blipFill>
        <p:spPr bwMode="auto">
          <a:xfrm>
            <a:off x="1219200" y="1752600"/>
            <a:ext cx="6372225" cy="410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系统硬件组成 </a:t>
            </a:r>
            <a:r>
              <a:rPr lang="en-US" altLang="zh-CN" sz="2400" dirty="0" smtClean="0"/>
              <a:t>(Cont.)</a:t>
            </a:r>
          </a:p>
          <a:p>
            <a:pPr lvl="1"/>
            <a:r>
              <a:rPr lang="zh-CN" altLang="en-US" sz="2000" dirty="0" smtClean="0"/>
              <a:t>处理器</a:t>
            </a:r>
            <a:r>
              <a:rPr lang="en-US" altLang="zh-CN" sz="2000" dirty="0" smtClean="0"/>
              <a:t>CPU</a:t>
            </a:r>
            <a:r>
              <a:rPr lang="zh-CN" altLang="en-US" sz="2000" dirty="0" smtClean="0"/>
              <a:t>：解释执行存储在主存中指令的引擎。处理器的核心是一个字长的程序计数器</a:t>
            </a:r>
            <a:r>
              <a:rPr lang="en-US" altLang="zh-CN" sz="2000" dirty="0" smtClean="0"/>
              <a:t>(PC)</a:t>
            </a:r>
            <a:r>
              <a:rPr lang="zh-CN" altLang="en-US" sz="2000" dirty="0" smtClean="0"/>
              <a:t>寄存器</a:t>
            </a:r>
            <a:r>
              <a:rPr lang="en-US" altLang="zh-CN" sz="2000" dirty="0" smtClean="0"/>
              <a:t>(%</a:t>
            </a:r>
            <a:r>
              <a:rPr lang="en-US" altLang="zh-CN" sz="2000" dirty="0" err="1" smtClean="0"/>
              <a:t>eip</a:t>
            </a:r>
            <a:r>
              <a:rPr lang="en-US" altLang="zh-CN" sz="2000" dirty="0" smtClean="0"/>
              <a:t> Intel)</a:t>
            </a:r>
            <a:r>
              <a:rPr lang="zh-CN" altLang="en-US" sz="2000" dirty="0" smtClean="0"/>
              <a:t>。在任何时刻，</a:t>
            </a:r>
            <a:r>
              <a:rPr lang="en-US" altLang="zh-CN" sz="2000" dirty="0" smtClean="0"/>
              <a:t>PC</a:t>
            </a:r>
            <a:r>
              <a:rPr lang="zh-CN" altLang="en-US" sz="2000" dirty="0" smtClean="0"/>
              <a:t>都指向主存中的某条机器语言指令</a:t>
            </a:r>
            <a:r>
              <a:rPr lang="en-US" altLang="zh-CN" sz="2000" dirty="0" smtClean="0"/>
              <a:t>(Load, Store, Operate, Jump etc)</a:t>
            </a:r>
          </a:p>
          <a:p>
            <a:pPr lvl="1"/>
            <a:endParaRPr lang="en-US" altLang="zh-CN" sz="2000" dirty="0" smtClean="0"/>
          </a:p>
          <a:p>
            <a:pPr>
              <a:buNone/>
            </a:pPr>
            <a:endParaRPr lang="en-US" sz="2400" dirty="0" smtClean="0"/>
          </a:p>
          <a:p>
            <a:pPr lvl="1"/>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600200" y="2667000"/>
            <a:ext cx="5438775" cy="393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指令示例</a:t>
            </a:r>
            <a:endParaRPr lang="en-US" altLang="zh-CN" sz="2400" dirty="0" smtClean="0"/>
          </a:p>
          <a:p>
            <a:pPr lvl="1"/>
            <a:r>
              <a:rPr lang="zh-CN" altLang="en-US" sz="1800" dirty="0" smtClean="0"/>
              <a:t>这个例子说明，当执行与</a:t>
            </a:r>
            <a:r>
              <a:rPr lang="en-US" altLang="zh-CN" sz="1800" dirty="0" smtClean="0"/>
              <a:t>PC</a:t>
            </a:r>
            <a:r>
              <a:rPr lang="zh-CN" altLang="en-US" sz="1800" dirty="0" smtClean="0"/>
              <a:t>相关的寻址时，</a:t>
            </a:r>
            <a:r>
              <a:rPr lang="en-US" altLang="zh-CN" sz="1800" dirty="0" smtClean="0"/>
              <a:t>PC</a:t>
            </a:r>
            <a:r>
              <a:rPr lang="zh-CN" altLang="en-US" sz="1800" dirty="0" smtClean="0"/>
              <a:t>的值是跳转指令后面的那条指令的地址，而不是跳转指令本身的地址，这个惯例可以追溯到早期实现，当时处理器会将更新程序计数器作为执行一条指令的第一步</a:t>
            </a:r>
            <a:endParaRPr lang="en-US" altLang="zh-CN" sz="1800" dirty="0" smtClean="0"/>
          </a:p>
        </p:txBody>
      </p:sp>
      <p:pic>
        <p:nvPicPr>
          <p:cNvPr id="16386" name="Picture 2"/>
          <p:cNvPicPr>
            <a:picLocks noChangeAspect="1" noChangeArrowheads="1"/>
          </p:cNvPicPr>
          <p:nvPr/>
        </p:nvPicPr>
        <p:blipFill>
          <a:blip r:embed="rId3" cstate="print"/>
          <a:srcRect/>
          <a:stretch>
            <a:fillRect/>
          </a:stretch>
        </p:blipFill>
        <p:spPr bwMode="auto">
          <a:xfrm>
            <a:off x="1219200" y="4800600"/>
            <a:ext cx="6753225" cy="18097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219200" y="2514600"/>
            <a:ext cx="4210050"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do-while</a:t>
            </a:r>
          </a:p>
          <a:p>
            <a:pPr lvl="1"/>
            <a:r>
              <a:rPr lang="zh-CN" altLang="en-US" sz="2000" dirty="0" smtClean="0"/>
              <a:t>其它的循环</a:t>
            </a:r>
            <a:r>
              <a:rPr lang="en-US" altLang="zh-CN" sz="2000" dirty="0" smtClean="0"/>
              <a:t>while/for</a:t>
            </a:r>
            <a:r>
              <a:rPr lang="zh-CN" altLang="en-US" sz="2000" dirty="0" smtClean="0"/>
              <a:t>一般会转换成</a:t>
            </a:r>
            <a:r>
              <a:rPr lang="en-US" altLang="zh-CN" sz="2000" dirty="0" smtClean="0"/>
              <a:t>do-while</a:t>
            </a:r>
            <a:r>
              <a:rPr lang="zh-CN" altLang="en-US" sz="2000" dirty="0" smtClean="0"/>
              <a:t>然后再翻译成机器代码</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1001111" y="2070538"/>
            <a:ext cx="755332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while</a:t>
            </a:r>
          </a:p>
          <a:p>
            <a:pPr lvl="1"/>
            <a:endParaRPr lang="en-US" altLang="zh-CN" sz="1800" dirty="0" smtClean="0"/>
          </a:p>
        </p:txBody>
      </p:sp>
      <p:pic>
        <p:nvPicPr>
          <p:cNvPr id="18434" name="Picture 2"/>
          <p:cNvPicPr>
            <a:picLocks noChangeAspect="1" noChangeArrowheads="1"/>
          </p:cNvPicPr>
          <p:nvPr/>
        </p:nvPicPr>
        <p:blipFill>
          <a:blip r:embed="rId3" cstate="print"/>
          <a:srcRect/>
          <a:stretch>
            <a:fillRect/>
          </a:stretch>
        </p:blipFill>
        <p:spPr bwMode="auto">
          <a:xfrm>
            <a:off x="1865596" y="1066801"/>
            <a:ext cx="553533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for</a:t>
            </a:r>
          </a:p>
          <a:p>
            <a:pPr lvl="1"/>
            <a:endParaRPr lang="en-US" altLang="zh-CN" sz="1800" dirty="0" smtClean="0"/>
          </a:p>
        </p:txBody>
      </p:sp>
      <p:pic>
        <p:nvPicPr>
          <p:cNvPr id="19458" name="Picture 2"/>
          <p:cNvPicPr>
            <a:picLocks noChangeAspect="1" noChangeArrowheads="1"/>
          </p:cNvPicPr>
          <p:nvPr/>
        </p:nvPicPr>
        <p:blipFill>
          <a:blip r:embed="rId3" cstate="print"/>
          <a:srcRect/>
          <a:stretch>
            <a:fillRect/>
          </a:stretch>
        </p:blipFill>
        <p:spPr bwMode="auto">
          <a:xfrm>
            <a:off x="1447800" y="1038225"/>
            <a:ext cx="6105525" cy="581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1800" dirty="0" smtClean="0"/>
              <a:t>实现条件操作的传统方法是利用</a:t>
            </a:r>
            <a:r>
              <a:rPr lang="zh-CN" altLang="en-US" sz="1800" dirty="0" smtClean="0">
                <a:solidFill>
                  <a:srgbClr val="FF0000"/>
                </a:solidFill>
              </a:rPr>
              <a:t>控制</a:t>
            </a:r>
            <a:r>
              <a:rPr lang="zh-CN" altLang="en-US" sz="1800" dirty="0" smtClean="0"/>
              <a:t>的条件转移。当条件满足时，程序沿着一条执行路径执行，当条件不满足时，就走另外一条路径。这种机制简单而通用，但在现代处理器上，可能会非常低效</a:t>
            </a:r>
            <a:endParaRPr lang="en-US" altLang="zh-CN" sz="1800" dirty="0" smtClean="0"/>
          </a:p>
          <a:p>
            <a:pPr lvl="1"/>
            <a:r>
              <a:rPr lang="zh-CN" altLang="en-US" sz="1800" dirty="0" smtClean="0">
                <a:solidFill>
                  <a:srgbClr val="FF0000"/>
                </a:solidFill>
              </a:rPr>
              <a:t>数据</a:t>
            </a:r>
            <a:r>
              <a:rPr lang="zh-CN" altLang="en-US" sz="1800" dirty="0" smtClean="0"/>
              <a:t>的条件转移是一种替代策略。这种方法先计算一个条件操作的两种结果，然后根据条件是否满足从而选取一个。只有在一些受限的情况下，这种策略才可行</a:t>
            </a:r>
            <a:endParaRPr lang="en-US" altLang="zh-CN" sz="1800" dirty="0" smtClean="0"/>
          </a:p>
          <a:p>
            <a:pPr lvl="1"/>
            <a:r>
              <a:rPr lang="zh-CN" altLang="en-US" sz="1800" dirty="0" smtClean="0"/>
              <a:t>最高效的是实现专门的条件传送指令。为什么高效？</a:t>
            </a:r>
            <a:r>
              <a:rPr lang="en-US" altLang="zh-CN" sz="1800" dirty="0" smtClean="0"/>
              <a:t/>
            </a:r>
            <a:br>
              <a:rPr lang="en-US" altLang="zh-CN" sz="1800" dirty="0" smtClean="0"/>
            </a:br>
            <a:r>
              <a:rPr lang="zh-CN" altLang="en-US" sz="1800" dirty="0" smtClean="0"/>
              <a:t>处理器通过使用流水线</a:t>
            </a:r>
            <a:r>
              <a:rPr lang="en-US" altLang="zh-CN" sz="1800" dirty="0" smtClean="0"/>
              <a:t>pipelining</a:t>
            </a:r>
            <a:r>
              <a:rPr lang="zh-CN" altLang="en-US" sz="1800" dirty="0" smtClean="0"/>
              <a:t>来获得高性能。在流水线中，一条指令处理要经过一系列的阶段，每个阶段执行所需操作的一小部分</a:t>
            </a:r>
            <a:r>
              <a:rPr lang="en-US" altLang="zh-CN" sz="1800" dirty="0" smtClean="0"/>
              <a:t>(</a:t>
            </a:r>
            <a:r>
              <a:rPr lang="zh-CN" altLang="en-US" sz="1800" dirty="0" smtClean="0"/>
              <a:t>例如，从存储器中取指令，确定指令类型，从存储器中读数据，执行算术运算，向存储器中写数据，以及更新程序计数器</a:t>
            </a:r>
            <a:r>
              <a:rPr lang="en-US" altLang="zh-CN" sz="1800" dirty="0" smtClean="0"/>
              <a:t>)</a:t>
            </a:r>
            <a:r>
              <a:rPr lang="zh-CN" altLang="en-US" sz="1800" dirty="0" smtClean="0"/>
              <a:t>。这种方法通过重叠连续指令的步骤来获得高性能，例如在取一条指令的时候，执行它前面一条指令的算术运算。要做到这一点，要求能够事先确定要执行指令的序列，这样才能保持流水线中充满了要执行的指令。当机器遇到条件跳转时，它常常还不能够确定是否会进行跳转。处理器采用非常精密的分支预取逻辑猜测每条跳转指令是否会执行。只要猜测比较可靠</a:t>
            </a:r>
            <a:r>
              <a:rPr lang="en-US" altLang="zh-CN" sz="1800" dirty="0" smtClean="0"/>
              <a:t>(%90</a:t>
            </a:r>
            <a:r>
              <a:rPr lang="zh-CN" altLang="en-US" sz="1800" dirty="0" smtClean="0"/>
              <a:t>以上成功率</a:t>
            </a:r>
            <a:r>
              <a:rPr lang="en-US" altLang="zh-CN" sz="1800" dirty="0" smtClean="0"/>
              <a:t>)</a:t>
            </a:r>
            <a:r>
              <a:rPr lang="zh-CN" altLang="en-US" sz="1800" dirty="0" smtClean="0"/>
              <a:t>，指令流水线中就会充满着指令。另一方面，错误预测一个跳转要求处理器丢掉它为改跳转指令后所有指令所做的工作</a:t>
            </a:r>
            <a:r>
              <a:rPr lang="en-US" altLang="zh-CN" sz="1800" dirty="0" smtClean="0"/>
              <a:t>(20~40</a:t>
            </a:r>
            <a:r>
              <a:rPr lang="zh-CN" altLang="en-US" sz="1800" dirty="0" smtClean="0"/>
              <a:t>个时钟周期被浪费</a:t>
            </a:r>
            <a:r>
              <a:rPr lang="en-US" altLang="zh-CN" sz="1800" dirty="0" smtClean="0"/>
              <a:t>)</a:t>
            </a:r>
            <a:r>
              <a:rPr lang="zh-CN" altLang="en-US" sz="1800" dirty="0" smtClean="0"/>
              <a:t>，然后再开始用正确位置处起始的指令去填充流水线</a:t>
            </a:r>
            <a:endParaRPr lang="en-US" altLang="zh-CN" sz="18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2000" dirty="0" smtClean="0"/>
              <a:t>与条件跳转不同，处理器可以执行条件传送，而无需预测测试结果。处理器只是读取原值，检查条件吗，然后要么更新目的寄存器，要么保持不变</a:t>
            </a:r>
            <a:endParaRPr lang="en-US" altLang="zh-CN" sz="2000" dirty="0" smtClean="0"/>
          </a:p>
        </p:txBody>
      </p:sp>
      <p:pic>
        <p:nvPicPr>
          <p:cNvPr id="20482" name="Picture 2"/>
          <p:cNvPicPr>
            <a:picLocks noChangeAspect="1" noChangeArrowheads="1"/>
          </p:cNvPicPr>
          <p:nvPr/>
        </p:nvPicPr>
        <p:blipFill>
          <a:blip r:embed="rId3" cstate="print"/>
          <a:srcRect/>
          <a:stretch>
            <a:fillRect/>
          </a:stretch>
        </p:blipFill>
        <p:spPr bwMode="auto">
          <a:xfrm>
            <a:off x="1371600" y="2743200"/>
            <a:ext cx="6248400" cy="364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条件传送指令示例</a:t>
            </a:r>
            <a:endParaRPr lang="en-US" altLang="zh-CN" sz="2400" dirty="0" smtClean="0"/>
          </a:p>
          <a:p>
            <a:pPr lvl="1"/>
            <a:r>
              <a:rPr lang="zh-CN" altLang="en-US" sz="2000" dirty="0" smtClean="0"/>
              <a:t>基于条件传送的代码，会对</a:t>
            </a:r>
            <a:r>
              <a:rPr lang="en-US" altLang="zh-CN" sz="2000" dirty="0" smtClean="0"/>
              <a:t>then-</a:t>
            </a:r>
            <a:r>
              <a:rPr lang="en-US" altLang="zh-CN" sz="2000" dirty="0" err="1" smtClean="0"/>
              <a:t>expr</a:t>
            </a:r>
            <a:r>
              <a:rPr lang="zh-CN" altLang="en-US" sz="2000" dirty="0" smtClean="0"/>
              <a:t>和</a:t>
            </a:r>
            <a:r>
              <a:rPr lang="en-US" altLang="zh-CN" sz="2000" dirty="0" smtClean="0"/>
              <a:t>else-</a:t>
            </a:r>
            <a:r>
              <a:rPr lang="en-US" altLang="zh-CN" sz="2000" dirty="0" err="1" smtClean="0"/>
              <a:t>expr</a:t>
            </a:r>
            <a:r>
              <a:rPr lang="zh-CN" altLang="en-US" sz="2000" dirty="0" smtClean="0"/>
              <a:t>都求值。所以不是所有的条件表达式都可以用条件传送来编译，比如两个表达式的任意一个可能产生错误条件或副作用</a:t>
            </a:r>
            <a:endParaRPr lang="en-US" altLang="zh-CN" sz="2000" dirty="0" smtClean="0"/>
          </a:p>
          <a:p>
            <a:pPr lvl="1"/>
            <a:r>
              <a:rPr lang="zh-CN" altLang="en-US" sz="2000" dirty="0" smtClean="0"/>
              <a:t>条件传送也不是总会改进代码的效率。例如，如果</a:t>
            </a:r>
            <a:r>
              <a:rPr lang="en-US" altLang="zh-CN" sz="2000" dirty="0" smtClean="0"/>
              <a:t>then-</a:t>
            </a:r>
            <a:r>
              <a:rPr lang="en-US" altLang="zh-CN" sz="2000" dirty="0" err="1" smtClean="0"/>
              <a:t>expr</a:t>
            </a:r>
            <a:r>
              <a:rPr lang="zh-CN" altLang="en-US" sz="2000" dirty="0" smtClean="0"/>
              <a:t>或者</a:t>
            </a:r>
            <a:r>
              <a:rPr lang="en-US" altLang="zh-CN" sz="2000" dirty="0" smtClean="0"/>
              <a:t>else-</a:t>
            </a:r>
            <a:r>
              <a:rPr lang="en-US" altLang="zh-CN" sz="2000" dirty="0" err="1" smtClean="0"/>
              <a:t>expr</a:t>
            </a:r>
            <a:r>
              <a:rPr lang="zh-CN" altLang="en-US" sz="2000" dirty="0" smtClean="0"/>
              <a:t>求值需要大量的计算，那么相对应的条件不满足时，这些工作就白费了。对</a:t>
            </a:r>
            <a:r>
              <a:rPr lang="en-US" altLang="zh-CN" sz="2000" dirty="0" smtClean="0"/>
              <a:t>GCC</a:t>
            </a:r>
            <a:r>
              <a:rPr lang="zh-CN" altLang="en-US" sz="2000" dirty="0" smtClean="0"/>
              <a:t>而言，只有两个表达式都很容易计算时，才会用条件传送指令。经验表明，即使许多分支预测错误的开销会超过复杂的计算，</a:t>
            </a:r>
            <a:r>
              <a:rPr lang="en-US" altLang="zh-CN" sz="2000" dirty="0" smtClean="0"/>
              <a:t>GCC</a:t>
            </a:r>
            <a:r>
              <a:rPr lang="zh-CN" altLang="en-US" sz="2000" dirty="0" smtClean="0"/>
              <a:t>还是会使用条件</a:t>
            </a:r>
            <a:r>
              <a:rPr lang="zh-CN" altLang="en-US" sz="2000" dirty="0" smtClean="0">
                <a:solidFill>
                  <a:srgbClr val="FF0000"/>
                </a:solidFill>
              </a:rPr>
              <a:t>控制</a:t>
            </a:r>
            <a:r>
              <a:rPr lang="zh-CN" altLang="en-US" sz="2000" dirty="0" smtClean="0"/>
              <a:t>转移</a:t>
            </a:r>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381000" y="4191000"/>
            <a:ext cx="3067050" cy="285750"/>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52400" y="5019675"/>
            <a:ext cx="1971675" cy="1476375"/>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2590800" y="4943475"/>
            <a:ext cx="1409700" cy="895350"/>
          </a:xfrm>
          <a:prstGeom prst="rect">
            <a:avLst/>
          </a:prstGeom>
          <a:noFill/>
          <a:ln w="9525">
            <a:noFill/>
            <a:miter lim="800000"/>
            <a:headEnd/>
            <a:tailEnd/>
          </a:ln>
        </p:spPr>
      </p:pic>
      <p:sp>
        <p:nvSpPr>
          <p:cNvPr id="8" name="TextBox 7"/>
          <p:cNvSpPr txBox="1"/>
          <p:nvPr/>
        </p:nvSpPr>
        <p:spPr>
          <a:xfrm>
            <a:off x="304800" y="4562475"/>
            <a:ext cx="1905000" cy="369332"/>
          </a:xfrm>
          <a:prstGeom prst="rect">
            <a:avLst/>
          </a:prstGeom>
          <a:noFill/>
        </p:spPr>
        <p:txBody>
          <a:bodyPr wrap="square" rtlCol="0">
            <a:spAutoFit/>
          </a:bodyPr>
          <a:lstStyle/>
          <a:p>
            <a:r>
              <a:rPr lang="en-US" altLang="zh-CN" dirty="0" smtClean="0"/>
              <a:t>Traditional IA32</a:t>
            </a:r>
            <a:endParaRPr lang="en-US" dirty="0"/>
          </a:p>
        </p:txBody>
      </p:sp>
      <p:sp>
        <p:nvSpPr>
          <p:cNvPr id="9" name="TextBox 8"/>
          <p:cNvSpPr txBox="1"/>
          <p:nvPr/>
        </p:nvSpPr>
        <p:spPr>
          <a:xfrm>
            <a:off x="2438400" y="4562475"/>
            <a:ext cx="2209800" cy="369332"/>
          </a:xfrm>
          <a:prstGeom prst="rect">
            <a:avLst/>
          </a:prstGeom>
          <a:noFill/>
        </p:spPr>
        <p:txBody>
          <a:bodyPr wrap="square" rtlCol="0">
            <a:spAutoFit/>
          </a:bodyPr>
          <a:lstStyle/>
          <a:p>
            <a:r>
              <a:rPr lang="en-US" dirty="0" smtClean="0"/>
              <a:t>U</a:t>
            </a:r>
            <a:r>
              <a:rPr lang="en-US" altLang="zh-CN" dirty="0" smtClean="0"/>
              <a:t>se Condition Move</a:t>
            </a:r>
            <a:endParaRPr lang="en-US" dirty="0"/>
          </a:p>
        </p:txBody>
      </p:sp>
      <p:pic>
        <p:nvPicPr>
          <p:cNvPr id="21509" name="Picture 5"/>
          <p:cNvPicPr>
            <a:picLocks noChangeAspect="1" noChangeArrowheads="1"/>
          </p:cNvPicPr>
          <p:nvPr/>
        </p:nvPicPr>
        <p:blipFill>
          <a:blip r:embed="rId6" cstate="print"/>
          <a:srcRect/>
          <a:stretch>
            <a:fillRect/>
          </a:stretch>
        </p:blipFill>
        <p:spPr bwMode="auto">
          <a:xfrm>
            <a:off x="4953000" y="4943475"/>
            <a:ext cx="2409825" cy="638175"/>
          </a:xfrm>
          <a:prstGeom prst="rect">
            <a:avLst/>
          </a:prstGeom>
          <a:noFill/>
          <a:ln w="9525">
            <a:noFill/>
            <a:miter lim="800000"/>
            <a:headEnd/>
            <a:tailEnd/>
          </a:ln>
        </p:spPr>
      </p:pic>
      <p:sp>
        <p:nvSpPr>
          <p:cNvPr id="11" name="TextBox 10"/>
          <p:cNvSpPr txBox="1"/>
          <p:nvPr/>
        </p:nvSpPr>
        <p:spPr>
          <a:xfrm>
            <a:off x="4876800" y="4562475"/>
            <a:ext cx="2819400" cy="369332"/>
          </a:xfrm>
          <a:prstGeom prst="rect">
            <a:avLst/>
          </a:prstGeom>
          <a:noFill/>
        </p:spPr>
        <p:txBody>
          <a:bodyPr wrap="square" rtlCol="0">
            <a:spAutoFit/>
          </a:bodyPr>
          <a:lstStyle/>
          <a:p>
            <a:r>
              <a:rPr lang="en-US" altLang="zh-CN" dirty="0" smtClean="0"/>
              <a:t>Can’t use Condition Move</a:t>
            </a:r>
            <a:endParaRPr lang="en-US" dirty="0"/>
          </a:p>
        </p:txBody>
      </p:sp>
      <p:pic>
        <p:nvPicPr>
          <p:cNvPr id="21510" name="Picture 6"/>
          <p:cNvPicPr>
            <a:picLocks noChangeAspect="1" noChangeArrowheads="1"/>
          </p:cNvPicPr>
          <p:nvPr/>
        </p:nvPicPr>
        <p:blipFill>
          <a:blip r:embed="rId7" cstate="print"/>
          <a:srcRect/>
          <a:stretch>
            <a:fillRect/>
          </a:stretch>
        </p:blipFill>
        <p:spPr bwMode="auto">
          <a:xfrm>
            <a:off x="4895850" y="5781675"/>
            <a:ext cx="4248150" cy="1076325"/>
          </a:xfrm>
          <a:prstGeom prst="rect">
            <a:avLst/>
          </a:prstGeom>
          <a:noFill/>
          <a:ln w="9525">
            <a:noFill/>
            <a:miter lim="800000"/>
            <a:headEnd/>
            <a:tailEnd/>
          </a:ln>
        </p:spPr>
      </p:pic>
      <p:cxnSp>
        <p:nvCxnSpPr>
          <p:cNvPr id="14" name="Straight Connector 13"/>
          <p:cNvCxnSpPr/>
          <p:nvPr/>
        </p:nvCxnSpPr>
        <p:spPr>
          <a:xfrm>
            <a:off x="4572000" y="4257675"/>
            <a:ext cx="0" cy="2743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switch</a:t>
            </a:r>
          </a:p>
          <a:p>
            <a:pPr lvl="1"/>
            <a:r>
              <a:rPr lang="zh-CN" altLang="en-US" sz="2000" dirty="0" smtClean="0"/>
              <a:t>编译器可能会选择跳转表</a:t>
            </a:r>
            <a:r>
              <a:rPr lang="en-US" altLang="zh-CN" sz="2000" dirty="0" smtClean="0"/>
              <a:t>(jump table)</a:t>
            </a:r>
            <a:r>
              <a:rPr lang="zh-CN" altLang="en-US" sz="2000" dirty="0" smtClean="0"/>
              <a:t>来实现</a:t>
            </a:r>
            <a:r>
              <a:rPr lang="en-US" altLang="zh-CN" sz="2000" dirty="0" smtClean="0"/>
              <a:t>switch</a:t>
            </a:r>
            <a:r>
              <a:rPr lang="zh-CN" altLang="en-US" sz="2000" dirty="0" smtClean="0"/>
              <a:t>语句的翻译。跳转表是一个数组，表项</a:t>
            </a:r>
            <a:r>
              <a:rPr lang="en-US" altLang="zh-CN" sz="2000" dirty="0" err="1" smtClean="0"/>
              <a:t>i</a:t>
            </a:r>
            <a:r>
              <a:rPr lang="zh-CN" altLang="en-US" sz="2000" dirty="0" smtClean="0"/>
              <a:t>是一个代码段的地址，这个代码段实现当开关索引值等于</a:t>
            </a:r>
            <a:r>
              <a:rPr lang="en-US" altLang="zh-CN" sz="2000" dirty="0" err="1" smtClean="0"/>
              <a:t>i</a:t>
            </a:r>
            <a:r>
              <a:rPr lang="zh-CN" altLang="en-US" sz="2000" dirty="0" smtClean="0"/>
              <a:t>是程序应该采取的动作</a:t>
            </a:r>
            <a:endParaRPr lang="en-US" altLang="zh-CN" sz="2000" dirty="0" smtClean="0"/>
          </a:p>
          <a:p>
            <a:pPr lvl="1"/>
            <a:r>
              <a:rPr lang="en-US" altLang="zh-CN" sz="2000" dirty="0" smtClean="0"/>
              <a:t>GCC</a:t>
            </a:r>
            <a:r>
              <a:rPr lang="zh-CN" altLang="en-US" sz="2000" dirty="0" smtClean="0"/>
              <a:t>根据开关数量和开关情况值得</a:t>
            </a:r>
            <a:r>
              <a:rPr lang="en-US" altLang="zh-CN" sz="2000" dirty="0" err="1" smtClean="0"/>
              <a:t>sparsity</a:t>
            </a:r>
            <a:r>
              <a:rPr lang="zh-CN" altLang="en-US" sz="2000" dirty="0" smtClean="0"/>
              <a:t>来翻译</a:t>
            </a:r>
            <a:r>
              <a:rPr lang="en-US" altLang="zh-CN" sz="2000" dirty="0" smtClean="0"/>
              <a:t>switch</a:t>
            </a:r>
            <a:r>
              <a:rPr lang="zh-CN" altLang="en-US" sz="2000" dirty="0" smtClean="0"/>
              <a:t>语句。当开关情况数量比较多</a:t>
            </a:r>
            <a:r>
              <a:rPr lang="en-US" altLang="zh-CN" sz="2000" dirty="0" smtClean="0"/>
              <a:t>(4</a:t>
            </a:r>
            <a:r>
              <a:rPr lang="zh-CN" altLang="en-US" sz="2000" dirty="0" smtClean="0"/>
              <a:t>个以上</a:t>
            </a:r>
            <a:r>
              <a:rPr lang="en-US" altLang="zh-CN" sz="2000" dirty="0" smtClean="0"/>
              <a:t>)</a:t>
            </a:r>
            <a:r>
              <a:rPr lang="zh-CN" altLang="en-US" sz="2000" dirty="0" smtClean="0"/>
              <a:t>，并且值得范围跨度比较小时，就会使用跳转表</a:t>
            </a:r>
            <a:endParaRPr lang="en-US" altLang="zh-CN" sz="2000" dirty="0" smtClean="0"/>
          </a:p>
          <a:p>
            <a:pPr lvl="1"/>
            <a:r>
              <a:rPr lang="en-US" altLang="zh-CN" sz="2000" dirty="0" smtClean="0"/>
              <a:t>GCC</a:t>
            </a:r>
            <a:r>
              <a:rPr lang="zh-CN" altLang="en-US" sz="2000" dirty="0" smtClean="0"/>
              <a:t>创造了新运算符</a:t>
            </a:r>
            <a:r>
              <a:rPr lang="en-US" altLang="zh-CN" sz="2000" dirty="0" smtClean="0"/>
              <a:t>&amp;&amp;</a:t>
            </a:r>
            <a:r>
              <a:rPr lang="zh-CN" altLang="en-US" sz="2000" dirty="0" smtClean="0"/>
              <a:t>来创建一个指向代码位置的指针</a:t>
            </a:r>
            <a:endParaRPr lang="en-US" altLang="zh-CN" sz="20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066800"/>
            <a:ext cx="8229600" cy="5562600"/>
          </a:xfrm>
        </p:spPr>
        <p:txBody>
          <a:bodyPr>
            <a:normAutofit/>
          </a:bodyPr>
          <a:lstStyle/>
          <a:p>
            <a:pPr marL="342900" lvl="1" indent="-342900">
              <a:buFont typeface="Arial" pitchFamily="34" charset="0"/>
              <a:buChar char="•"/>
            </a:pPr>
            <a:r>
              <a:rPr lang="en-US" altLang="zh-CN" sz="2400" dirty="0" smtClean="0"/>
              <a:t>switch</a:t>
            </a:r>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857250"/>
            <a:ext cx="4286250" cy="6000750"/>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5753100" y="838200"/>
            <a:ext cx="3390900" cy="4591050"/>
          </a:xfrm>
          <a:prstGeom prst="rect">
            <a:avLst/>
          </a:prstGeom>
          <a:noFill/>
          <a:ln w="9525">
            <a:noFill/>
            <a:miter lim="800000"/>
            <a:headEnd/>
            <a:tailEnd/>
          </a:ln>
        </p:spPr>
      </p:pic>
      <p:pic>
        <p:nvPicPr>
          <p:cNvPr id="23557" name="Picture 5"/>
          <p:cNvPicPr>
            <a:picLocks noChangeAspect="1" noChangeArrowheads="1"/>
          </p:cNvPicPr>
          <p:nvPr/>
        </p:nvPicPr>
        <p:blipFill>
          <a:blip r:embed="rId5" cstate="print"/>
          <a:srcRect/>
          <a:stretch>
            <a:fillRect/>
          </a:stretch>
        </p:blipFill>
        <p:spPr bwMode="auto">
          <a:xfrm>
            <a:off x="5791200" y="5457825"/>
            <a:ext cx="2724150" cy="140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Procedure</a:t>
            </a:r>
            <a:r>
              <a:rPr lang="zh-CN" altLang="en-US" sz="2400" dirty="0" smtClean="0"/>
              <a:t>：</a:t>
            </a:r>
            <a:r>
              <a:rPr lang="en-US" sz="2400" dirty="0" smtClean="0"/>
              <a:t>Stack Frame Structure</a:t>
            </a:r>
            <a:endParaRPr lang="en-US" altLang="zh-CN" sz="2400" dirty="0" smtClean="0"/>
          </a:p>
          <a:p>
            <a:pPr lvl="1"/>
            <a:r>
              <a:rPr lang="en-US" altLang="zh-CN" sz="2000" dirty="0" smtClean="0"/>
              <a:t>%ebp</a:t>
            </a:r>
            <a:r>
              <a:rPr lang="zh-CN" altLang="en-US" sz="2000" dirty="0" smtClean="0"/>
              <a:t>帧指针，大多数信息访问都是基于它的</a:t>
            </a:r>
            <a:endParaRPr lang="en-US" altLang="zh-CN" sz="2000" dirty="0" smtClean="0"/>
          </a:p>
          <a:p>
            <a:pPr lvl="1"/>
            <a:r>
              <a:rPr lang="en-US" altLang="zh-CN" sz="2000" dirty="0" smtClean="0"/>
              <a:t>%esp</a:t>
            </a:r>
            <a:r>
              <a:rPr lang="zh-CN" altLang="en-US" sz="2000" dirty="0" smtClean="0"/>
              <a:t>栈指针，当程序执行时，可以移动</a:t>
            </a:r>
            <a:endParaRPr lang="en-US" altLang="zh-CN" sz="2000" dirty="0" smtClean="0"/>
          </a:p>
          <a:p>
            <a:pPr lvl="1"/>
            <a:r>
              <a:rPr lang="zh-CN" altLang="en-US" sz="2000" dirty="0" smtClean="0"/>
              <a:t>过程</a:t>
            </a:r>
            <a:r>
              <a:rPr lang="en-US" altLang="zh-CN" sz="2000" dirty="0" smtClean="0"/>
              <a:t>P(</a:t>
            </a:r>
            <a:r>
              <a:rPr lang="zh-CN" altLang="en-US" sz="2000" dirty="0" smtClean="0"/>
              <a:t>调用者</a:t>
            </a:r>
            <a:r>
              <a:rPr lang="en-US" altLang="zh-CN" sz="2000" dirty="0" smtClean="0"/>
              <a:t>)</a:t>
            </a:r>
            <a:r>
              <a:rPr lang="zh-CN" altLang="en-US" sz="2000" dirty="0" smtClean="0"/>
              <a:t>调用过程</a:t>
            </a:r>
            <a:r>
              <a:rPr lang="en-US" altLang="zh-CN" sz="2000" dirty="0" smtClean="0"/>
              <a:t>Q(</a:t>
            </a:r>
            <a:r>
              <a:rPr lang="zh-CN" altLang="en-US" sz="2000" dirty="0" smtClean="0"/>
              <a:t>被调用者</a:t>
            </a:r>
            <a:r>
              <a:rPr lang="en-US" altLang="zh-CN" sz="2000" dirty="0" smtClean="0"/>
              <a:t>)</a:t>
            </a:r>
            <a:r>
              <a:rPr lang="zh-CN" altLang="en-US" sz="2000" dirty="0" smtClean="0"/>
              <a:t>，</a:t>
            </a:r>
            <a:r>
              <a:rPr lang="zh-CN" altLang="en-US" sz="2000" dirty="0" smtClean="0">
                <a:solidFill>
                  <a:srgbClr val="FF0000"/>
                </a:solidFill>
              </a:rPr>
              <a:t>则</a:t>
            </a:r>
            <a:r>
              <a:rPr lang="en-US" altLang="zh-CN" sz="2000" dirty="0" smtClean="0">
                <a:solidFill>
                  <a:srgbClr val="FF0000"/>
                </a:solidFill>
              </a:rPr>
              <a:t>Q</a:t>
            </a:r>
            <a:r>
              <a:rPr lang="zh-CN" altLang="en-US" sz="2000" dirty="0" smtClean="0">
                <a:solidFill>
                  <a:srgbClr val="FF0000"/>
                </a:solidFill>
              </a:rPr>
              <a:t>的</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参数放在</a:t>
            </a:r>
            <a:r>
              <a:rPr lang="en-US" altLang="zh-CN" sz="2000" dirty="0" smtClean="0">
                <a:solidFill>
                  <a:srgbClr val="FF0000"/>
                </a:solidFill>
              </a:rPr>
              <a:t>P</a:t>
            </a:r>
            <a:r>
              <a:rPr lang="zh-CN" altLang="en-US" sz="2000" dirty="0" smtClean="0">
                <a:solidFill>
                  <a:srgbClr val="FF0000"/>
                </a:solidFill>
              </a:rPr>
              <a:t>的栈帧中；</a:t>
            </a:r>
            <a:r>
              <a:rPr lang="en-US" altLang="zh-CN" sz="2000" b="1" dirty="0" smtClean="0">
                <a:solidFill>
                  <a:srgbClr val="FF0000"/>
                </a:solidFill>
              </a:rPr>
              <a:t>P</a:t>
            </a:r>
            <a:r>
              <a:rPr lang="zh-CN" altLang="en-US" sz="2000" b="1" dirty="0" smtClean="0">
                <a:solidFill>
                  <a:srgbClr val="FF0000"/>
                </a:solidFill>
              </a:rPr>
              <a:t>中的返回地址被压入</a:t>
            </a:r>
            <a:r>
              <a:rPr lang="en-US" altLang="zh-CN" sz="2000" b="1" dirty="0" smtClean="0">
                <a:solidFill>
                  <a:srgbClr val="FF0000"/>
                </a:solidFill>
              </a:rPr>
              <a:t/>
            </a:r>
            <a:br>
              <a:rPr lang="en-US" altLang="zh-CN" sz="2000" b="1" dirty="0" smtClean="0">
                <a:solidFill>
                  <a:srgbClr val="FF0000"/>
                </a:solidFill>
              </a:rPr>
            </a:br>
            <a:r>
              <a:rPr lang="zh-CN" altLang="en-US" sz="2000" b="1" dirty="0" smtClean="0">
                <a:solidFill>
                  <a:srgbClr val="FF0000"/>
                </a:solidFill>
              </a:rPr>
              <a:t>栈中，形成</a:t>
            </a:r>
            <a:r>
              <a:rPr lang="en-US" altLang="zh-CN" sz="2000" b="1" dirty="0" smtClean="0">
                <a:solidFill>
                  <a:srgbClr val="FF0000"/>
                </a:solidFill>
              </a:rPr>
              <a:t>P</a:t>
            </a:r>
            <a:r>
              <a:rPr lang="zh-CN" altLang="en-US" sz="2000" b="1" dirty="0" smtClean="0">
                <a:solidFill>
                  <a:srgbClr val="FF0000"/>
                </a:solidFill>
              </a:rPr>
              <a:t>的栈帧的末尾</a:t>
            </a:r>
            <a:r>
              <a:rPr lang="zh-CN" altLang="en-US" sz="2000" dirty="0" smtClean="0"/>
              <a:t>；返回地址就是</a:t>
            </a:r>
            <a:r>
              <a:rPr lang="en-US" altLang="zh-CN" sz="2000" dirty="0" smtClean="0"/>
              <a:t/>
            </a:r>
            <a:br>
              <a:rPr lang="en-US" altLang="zh-CN" sz="2000" dirty="0" smtClean="0"/>
            </a:br>
            <a:r>
              <a:rPr lang="zh-CN" altLang="en-US" sz="2000" dirty="0" smtClean="0"/>
              <a:t>当程序从</a:t>
            </a:r>
            <a:r>
              <a:rPr lang="en-US" altLang="zh-CN" sz="2000" dirty="0" smtClean="0"/>
              <a:t>Q</a:t>
            </a:r>
            <a:r>
              <a:rPr lang="zh-CN" altLang="en-US" sz="2000" dirty="0" smtClean="0"/>
              <a:t>中返回时应该继续执行的地方；</a:t>
            </a:r>
            <a:r>
              <a:rPr lang="en-US" altLang="zh-CN" sz="2000" dirty="0" smtClean="0"/>
              <a:t/>
            </a:r>
            <a:br>
              <a:rPr lang="en-US" altLang="zh-CN" sz="2000" dirty="0" smtClean="0"/>
            </a:br>
            <a:r>
              <a:rPr lang="en-US" altLang="zh-CN" sz="2000" b="1" dirty="0" smtClean="0">
                <a:solidFill>
                  <a:srgbClr val="FF0000"/>
                </a:solidFill>
              </a:rPr>
              <a:t>Q</a:t>
            </a:r>
            <a:r>
              <a:rPr lang="zh-CN" altLang="en-US" sz="2000" b="1" dirty="0" smtClean="0">
                <a:solidFill>
                  <a:srgbClr val="FF0000"/>
                </a:solidFill>
              </a:rPr>
              <a:t>的栈帧从保存的帧指针的值</a:t>
            </a:r>
            <a:r>
              <a:rPr lang="en-US" altLang="zh-CN" sz="2000" b="1" dirty="0" smtClean="0">
                <a:solidFill>
                  <a:srgbClr val="FF0000"/>
                </a:solidFill>
              </a:rPr>
              <a:t>%ebp</a:t>
            </a:r>
            <a:r>
              <a:rPr lang="zh-CN" altLang="en-US" sz="2000" b="1" dirty="0" smtClean="0">
                <a:solidFill>
                  <a:srgbClr val="FF0000"/>
                </a:solidFill>
              </a:rPr>
              <a:t>开始</a:t>
            </a:r>
            <a:r>
              <a:rPr lang="zh-CN" altLang="en-US" sz="2000" dirty="0" smtClean="0">
                <a:solidFill>
                  <a:srgbClr val="FF0000"/>
                </a:solidFill>
              </a:rPr>
              <a:t>，</a:t>
            </a:r>
            <a:r>
              <a:rPr lang="zh-CN" altLang="en-US" sz="2000" dirty="0" smtClean="0"/>
              <a:t>后</a:t>
            </a:r>
            <a:r>
              <a:rPr lang="en-US" altLang="zh-CN" sz="2000" dirty="0" smtClean="0"/>
              <a:t/>
            </a:r>
            <a:br>
              <a:rPr lang="en-US" altLang="zh-CN" sz="2000" dirty="0" smtClean="0"/>
            </a:br>
            <a:r>
              <a:rPr lang="zh-CN" altLang="en-US" sz="2000" dirty="0" smtClean="0"/>
              <a:t>面是保存的其它寄存器的值</a:t>
            </a:r>
            <a:r>
              <a:rPr lang="en-US" altLang="zh-CN" sz="2000" dirty="0" smtClean="0"/>
              <a:t/>
            </a:r>
            <a:br>
              <a:rPr lang="en-US" altLang="zh-CN" sz="2000" dirty="0" smtClean="0"/>
            </a:br>
            <a:r>
              <a:rPr lang="en-US" altLang="zh-CN" sz="2000" dirty="0" smtClean="0"/>
              <a:t/>
            </a:r>
            <a:br>
              <a:rPr lang="en-US" altLang="zh-CN" sz="2000" dirty="0" smtClean="0"/>
            </a:br>
            <a:r>
              <a:rPr lang="zh-CN" altLang="en-US" sz="2000" dirty="0" smtClean="0"/>
              <a:t>过程</a:t>
            </a:r>
            <a:r>
              <a:rPr lang="en-US" altLang="zh-CN" sz="2000" dirty="0" smtClean="0"/>
              <a:t>Q</a:t>
            </a:r>
            <a:r>
              <a:rPr lang="zh-CN" altLang="en-US" sz="2000" dirty="0" smtClean="0"/>
              <a:t>也是用栈来保存其它不能存放在寄存器</a:t>
            </a:r>
            <a:r>
              <a:rPr lang="en-US" altLang="zh-CN" sz="2000" dirty="0" smtClean="0"/>
              <a:t/>
            </a:r>
            <a:br>
              <a:rPr lang="en-US" altLang="zh-CN" sz="2000" dirty="0" smtClean="0"/>
            </a:br>
            <a:r>
              <a:rPr lang="zh-CN" altLang="en-US" sz="2000" dirty="0" smtClean="0"/>
              <a:t>中的局部变量：</a:t>
            </a:r>
            <a:r>
              <a:rPr lang="en-US" altLang="zh-CN" sz="2000" dirty="0" smtClean="0"/>
              <a:t/>
            </a:r>
            <a:br>
              <a:rPr lang="en-US" altLang="zh-CN" sz="2000" dirty="0" smtClean="0"/>
            </a:br>
            <a:r>
              <a:rPr lang="en-US" altLang="zh-CN" sz="2000" dirty="0" smtClean="0"/>
              <a:t>1) </a:t>
            </a:r>
            <a:r>
              <a:rPr lang="zh-CN" altLang="en-US" sz="2000" dirty="0" smtClean="0"/>
              <a:t>没有足够多的寄存器存放所有局部变量</a:t>
            </a:r>
            <a:r>
              <a:rPr lang="en-US" altLang="zh-CN" sz="2000" dirty="0" smtClean="0"/>
              <a:t/>
            </a:r>
            <a:br>
              <a:rPr lang="en-US" altLang="zh-CN" sz="2000" dirty="0" smtClean="0"/>
            </a:br>
            <a:r>
              <a:rPr lang="en-US" altLang="zh-CN" sz="2000" dirty="0" smtClean="0"/>
              <a:t>2) </a:t>
            </a:r>
            <a:r>
              <a:rPr lang="zh-CN" altLang="en-US" sz="2000" dirty="0" smtClean="0"/>
              <a:t>有些局部变量时数组或结构</a:t>
            </a:r>
            <a:r>
              <a:rPr lang="en-US" altLang="zh-CN" sz="2000" dirty="0" smtClean="0"/>
              <a:t/>
            </a:r>
            <a:br>
              <a:rPr lang="en-US" altLang="zh-CN" sz="2000" dirty="0" smtClean="0"/>
            </a:br>
            <a:r>
              <a:rPr lang="en-US" altLang="zh-CN" sz="2000" dirty="0" smtClean="0"/>
              <a:t>3) </a:t>
            </a:r>
            <a:r>
              <a:rPr lang="zh-CN" altLang="en-US" sz="2000" dirty="0" smtClean="0"/>
              <a:t>对局部变量取地址</a:t>
            </a:r>
            <a:r>
              <a:rPr lang="en-US" altLang="zh-CN" sz="2000" dirty="0" smtClean="0"/>
              <a:t>&amp;</a:t>
            </a:r>
            <a:r>
              <a:rPr lang="zh-CN" altLang="en-US" sz="2000" dirty="0" smtClean="0"/>
              <a:t>，必须为它生成地址</a:t>
            </a:r>
            <a:endParaRPr lang="en-US" altLang="zh-CN" sz="2000" dirty="0" smtClean="0"/>
          </a:p>
        </p:txBody>
      </p:sp>
      <p:pic>
        <p:nvPicPr>
          <p:cNvPr id="24579" name="Picture 3"/>
          <p:cNvPicPr>
            <a:picLocks noChangeAspect="1" noChangeArrowheads="1"/>
          </p:cNvPicPr>
          <p:nvPr/>
        </p:nvPicPr>
        <p:blipFill>
          <a:blip r:embed="rId3" cstate="print"/>
          <a:srcRect/>
          <a:stretch>
            <a:fillRect/>
          </a:stretch>
        </p:blipFill>
        <p:spPr bwMode="auto">
          <a:xfrm>
            <a:off x="5791200" y="1266825"/>
            <a:ext cx="3150637" cy="559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endParaRPr lang="en-US" altLang="zh-CN" sz="2400" dirty="0" smtClean="0"/>
          </a:p>
          <a:p>
            <a:pPr lvl="1"/>
            <a:r>
              <a:rPr lang="en-US" altLang="zh-CN" sz="2000" dirty="0" smtClean="0"/>
              <a:t>Shell</a:t>
            </a:r>
            <a:r>
              <a:rPr lang="zh-CN" altLang="en-US" sz="2000" dirty="0" smtClean="0"/>
              <a:t>程序读入命令行</a:t>
            </a:r>
            <a:endParaRPr lang="en-US" altLang="zh-CN" sz="2000" dirty="0" smtClean="0"/>
          </a:p>
          <a:p>
            <a:pPr>
              <a:buNone/>
            </a:pPr>
            <a:endParaRPr lang="en-US" sz="2400" dirty="0" smtClean="0"/>
          </a:p>
          <a:p>
            <a:pPr lvl="1"/>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600200" y="2057400"/>
            <a:ext cx="5391150" cy="421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endParaRPr lang="en-US" altLang="zh-CN" sz="2400" dirty="0" smtClean="0"/>
          </a:p>
          <a:p>
            <a:pPr lvl="1"/>
            <a:r>
              <a:rPr lang="zh-CN" altLang="en-US" sz="2000" dirty="0" smtClean="0"/>
              <a:t>过程调用和返回指令</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r>
              <a:rPr lang="en-US" altLang="zh-CN" sz="2000" dirty="0" smtClean="0"/>
              <a:t>call</a:t>
            </a:r>
            <a:r>
              <a:rPr lang="zh-CN" altLang="en-US" sz="2000" dirty="0" smtClean="0"/>
              <a:t>指令的效果是将返回地址入栈，并跳转到被调用过程的起始处。返回地址是紧跟在</a:t>
            </a:r>
            <a:r>
              <a:rPr lang="en-US" altLang="zh-CN" sz="2000" dirty="0" smtClean="0"/>
              <a:t>call</a:t>
            </a:r>
            <a:r>
              <a:rPr lang="zh-CN" altLang="en-US" sz="2000" dirty="0" smtClean="0"/>
              <a:t>后面的那条指令的地址，这样当被调用过程返回时，执行会在此处继续。</a:t>
            </a:r>
            <a:r>
              <a:rPr lang="en-US" altLang="zh-CN" sz="2000" dirty="0" smtClean="0"/>
              <a:t>Ret</a:t>
            </a:r>
            <a:r>
              <a:rPr lang="zh-CN" altLang="en-US" sz="2000" dirty="0" smtClean="0"/>
              <a:t>指令从栈中弹出地址，并跳转到这个位置。</a:t>
            </a:r>
            <a:endParaRPr lang="en-US" altLang="zh-CN" sz="2000" dirty="0" smtClean="0"/>
          </a:p>
          <a:p>
            <a:pPr lvl="1"/>
            <a:r>
              <a:rPr lang="en-US" altLang="zh-CN" sz="2000" dirty="0" smtClean="0"/>
              <a:t>leave</a:t>
            </a:r>
            <a:r>
              <a:rPr lang="zh-CN" altLang="en-US" sz="2000" dirty="0" smtClean="0"/>
              <a:t>指令可以使栈做好返回的准备，它等价于下面的代码序列</a:t>
            </a:r>
            <a:endParaRPr lang="en-US" altLang="zh-CN" sz="2000" dirty="0" smtClean="0"/>
          </a:p>
        </p:txBody>
      </p:sp>
      <p:pic>
        <p:nvPicPr>
          <p:cNvPr id="25604" name="Picture 4"/>
          <p:cNvPicPr>
            <a:picLocks noChangeAspect="1" noChangeArrowheads="1"/>
          </p:cNvPicPr>
          <p:nvPr/>
        </p:nvPicPr>
        <p:blipFill>
          <a:blip r:embed="rId3" cstate="print"/>
          <a:srcRect/>
          <a:stretch>
            <a:fillRect/>
          </a:stretch>
        </p:blipFill>
        <p:spPr bwMode="auto">
          <a:xfrm>
            <a:off x="1295400" y="5410200"/>
            <a:ext cx="6962775" cy="504825"/>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600200" y="2057400"/>
            <a:ext cx="3619500"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r>
              <a:rPr lang="zh-CN" altLang="en-US" sz="2400" dirty="0" smtClean="0"/>
              <a:t>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6627" name="Picture 3"/>
          <p:cNvPicPr>
            <a:picLocks noChangeAspect="1" noChangeArrowheads="1"/>
          </p:cNvPicPr>
          <p:nvPr/>
        </p:nvPicPr>
        <p:blipFill>
          <a:blip r:embed="rId3" cstate="print"/>
          <a:srcRect/>
          <a:stretch>
            <a:fillRect/>
          </a:stretch>
        </p:blipFill>
        <p:spPr bwMode="auto">
          <a:xfrm>
            <a:off x="990600" y="1676400"/>
            <a:ext cx="5495925" cy="2238375"/>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914400" y="4191000"/>
            <a:ext cx="6353175" cy="241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228600" y="1600200"/>
            <a:ext cx="3790950" cy="4162425"/>
          </a:xfrm>
          <a:prstGeom prst="rect">
            <a:avLst/>
          </a:prstGeom>
          <a:noFill/>
          <a:ln w="9525">
            <a:noFill/>
            <a:miter lim="800000"/>
            <a:headEnd/>
            <a:tailEnd/>
          </a:ln>
        </p:spPr>
      </p:pic>
      <p:pic>
        <p:nvPicPr>
          <p:cNvPr id="27653" name="Picture 5"/>
          <p:cNvPicPr>
            <a:picLocks noChangeAspect="1" noChangeArrowheads="1"/>
          </p:cNvPicPr>
          <p:nvPr/>
        </p:nvPicPr>
        <p:blipFill>
          <a:blip r:embed="rId4" cstate="print"/>
          <a:srcRect/>
          <a:stretch>
            <a:fillRect/>
          </a:stretch>
        </p:blipFill>
        <p:spPr bwMode="auto">
          <a:xfrm>
            <a:off x="4114800" y="3657600"/>
            <a:ext cx="4924425" cy="3000375"/>
          </a:xfrm>
          <a:prstGeom prst="rect">
            <a:avLst/>
          </a:prstGeom>
          <a:noFill/>
          <a:ln w="9525">
            <a:noFill/>
            <a:miter lim="800000"/>
            <a:headEnd/>
            <a:tailEnd/>
          </a:ln>
        </p:spPr>
      </p:pic>
      <p:pic>
        <p:nvPicPr>
          <p:cNvPr id="27654" name="Picture 6"/>
          <p:cNvPicPr>
            <a:picLocks noChangeAspect="1" noChangeArrowheads="1"/>
          </p:cNvPicPr>
          <p:nvPr/>
        </p:nvPicPr>
        <p:blipFill>
          <a:blip r:embed="rId5" cstate="print"/>
          <a:srcRect/>
          <a:stretch>
            <a:fillRect/>
          </a:stretch>
        </p:blipFill>
        <p:spPr bwMode="auto">
          <a:xfrm>
            <a:off x="4171950" y="0"/>
            <a:ext cx="4972050" cy="343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r>
              <a:rPr lang="en-US" altLang="zh-CN" sz="2400" dirty="0" smtClean="0"/>
              <a:t>(Cont.)</a:t>
            </a:r>
          </a:p>
          <a:p>
            <a:pPr lvl="1"/>
            <a:r>
              <a:rPr lang="en-US" altLang="zh-CN" sz="2000" dirty="0" smtClean="0"/>
              <a:t>Caller</a:t>
            </a:r>
            <a:r>
              <a:rPr lang="zh-CN" altLang="en-US" sz="2000" dirty="0" smtClean="0"/>
              <a:t>为什么在栈上分配</a:t>
            </a:r>
            <a:r>
              <a:rPr lang="en-US" altLang="zh-CN" sz="2000" dirty="0" smtClean="0"/>
              <a:t>24</a:t>
            </a:r>
            <a:r>
              <a:rPr lang="zh-CN" altLang="en-US" sz="2000" dirty="0" smtClean="0"/>
              <a:t>个字节，而实际上只使用了</a:t>
            </a:r>
            <a:r>
              <a:rPr lang="en-US" altLang="zh-CN" sz="2000" dirty="0" smtClean="0"/>
              <a:t>16</a:t>
            </a:r>
            <a:r>
              <a:rPr lang="zh-CN" altLang="en-US" sz="2000" dirty="0" smtClean="0"/>
              <a:t>个字节？</a:t>
            </a:r>
            <a:r>
              <a:rPr lang="en-US" altLang="zh-CN" sz="2000" dirty="0" smtClean="0"/>
              <a:t>GCC</a:t>
            </a:r>
            <a:r>
              <a:rPr lang="zh-CN" altLang="en-US" sz="2000" dirty="0" smtClean="0"/>
              <a:t>坚持</a:t>
            </a:r>
            <a:r>
              <a:rPr lang="en-US" altLang="zh-CN" sz="2000" dirty="0" smtClean="0"/>
              <a:t>x86</a:t>
            </a:r>
            <a:r>
              <a:rPr lang="zh-CN" altLang="en-US" sz="2000" dirty="0" smtClean="0"/>
              <a:t>编程指导方针，一个函数使用的所有栈空间必须是</a:t>
            </a:r>
            <a:r>
              <a:rPr lang="en-US" altLang="zh-CN" sz="2000" dirty="0" smtClean="0"/>
              <a:t>16</a:t>
            </a:r>
            <a:r>
              <a:rPr lang="zh-CN" altLang="en-US" sz="2000" dirty="0" smtClean="0"/>
              <a:t>字节的整数倍</a:t>
            </a:r>
            <a:r>
              <a:rPr lang="en-US" altLang="zh-CN" sz="2000" dirty="0" smtClean="0"/>
              <a:t>(</a:t>
            </a:r>
            <a:r>
              <a:rPr lang="zh-CN" altLang="en-US" sz="2000" dirty="0" smtClean="0"/>
              <a:t>访问数据的严格对齐</a:t>
            </a:r>
            <a:r>
              <a:rPr lang="en-US" altLang="zh-CN" sz="2000" dirty="0" smtClean="0"/>
              <a:t>)</a:t>
            </a:r>
            <a:r>
              <a:rPr lang="zh-CN" altLang="en-US" sz="2000" dirty="0" smtClean="0"/>
              <a:t>。包括</a:t>
            </a:r>
            <a:r>
              <a:rPr lang="en-US" altLang="zh-CN" sz="2000" dirty="0" smtClean="0"/>
              <a:t>%ebp 4</a:t>
            </a:r>
            <a:r>
              <a:rPr lang="zh-CN" altLang="en-US" sz="2000" dirty="0" smtClean="0"/>
              <a:t>个字节和返回值地址个字节，总共</a:t>
            </a:r>
            <a:r>
              <a:rPr lang="en-US" altLang="zh-CN" sz="2000" dirty="0" smtClean="0"/>
              <a:t>32</a:t>
            </a:r>
            <a:r>
              <a:rPr lang="zh-CN" altLang="en-US" sz="2000" dirty="0" smtClean="0"/>
              <a:t>个字节</a:t>
            </a:r>
            <a:endParaRPr lang="en-US" altLang="zh-CN" sz="20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0" y="3048000"/>
            <a:ext cx="9144000" cy="3604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寄存器使用惯例</a:t>
            </a:r>
            <a:endParaRPr lang="en-US" altLang="zh-CN" sz="2400" dirty="0" smtClean="0"/>
          </a:p>
          <a:p>
            <a:pPr lvl="1"/>
            <a:r>
              <a:rPr lang="zh-CN" altLang="en-US" sz="2000" dirty="0" smtClean="0"/>
              <a:t>根据惯例，寄存器</a:t>
            </a:r>
            <a:r>
              <a:rPr lang="en-US" altLang="zh-CN" sz="2000" dirty="0" smtClean="0"/>
              <a:t>%</a:t>
            </a:r>
            <a:r>
              <a:rPr lang="en-US" altLang="zh-CN" sz="2000" dirty="0" err="1" smtClean="0"/>
              <a:t>eax</a:t>
            </a:r>
            <a:r>
              <a:rPr lang="zh-CN" altLang="en-US" sz="2000" dirty="0" smtClean="0"/>
              <a:t>，</a:t>
            </a:r>
            <a:r>
              <a:rPr lang="en-US" altLang="zh-CN" sz="2000" dirty="0" smtClean="0"/>
              <a:t>%</a:t>
            </a:r>
            <a:r>
              <a:rPr lang="en-US" altLang="zh-CN" sz="2000" dirty="0" err="1" smtClean="0"/>
              <a:t>edx</a:t>
            </a:r>
            <a:r>
              <a:rPr lang="zh-CN" altLang="en-US" sz="2000" dirty="0" smtClean="0"/>
              <a:t>和</a:t>
            </a:r>
            <a:r>
              <a:rPr lang="en-US" altLang="zh-CN" sz="2000" dirty="0" smtClean="0"/>
              <a:t>%</a:t>
            </a:r>
            <a:r>
              <a:rPr lang="en-US" altLang="zh-CN" sz="2000" dirty="0" err="1" smtClean="0"/>
              <a:t>ecx</a:t>
            </a:r>
            <a:r>
              <a:rPr lang="zh-CN" altLang="en-US" sz="2000" dirty="0" smtClean="0"/>
              <a:t>被划分为调用者保存寄存器。寄存器</a:t>
            </a:r>
            <a:r>
              <a:rPr lang="en-US" altLang="zh-CN" sz="2000" dirty="0" smtClean="0"/>
              <a:t>%</a:t>
            </a:r>
            <a:r>
              <a:rPr lang="en-US" altLang="zh-CN" sz="2000" dirty="0" err="1" smtClean="0"/>
              <a:t>ebx</a:t>
            </a:r>
            <a:r>
              <a:rPr lang="zh-CN" altLang="en-US" sz="2000" dirty="0" smtClean="0"/>
              <a:t>，</a:t>
            </a:r>
            <a:r>
              <a:rPr lang="en-US" altLang="zh-CN" sz="2000" dirty="0" smtClean="0"/>
              <a:t>%</a:t>
            </a:r>
            <a:r>
              <a:rPr lang="en-US" altLang="zh-CN" sz="2000" dirty="0" err="1" smtClean="0"/>
              <a:t>esi</a:t>
            </a:r>
            <a:r>
              <a:rPr lang="zh-CN" altLang="en-US" sz="2000" dirty="0" smtClean="0"/>
              <a:t>和</a:t>
            </a:r>
            <a:r>
              <a:rPr lang="en-US" altLang="zh-CN" sz="2000" dirty="0" smtClean="0"/>
              <a:t>%</a:t>
            </a:r>
            <a:r>
              <a:rPr lang="en-US" altLang="zh-CN" sz="2000" dirty="0" err="1" smtClean="0"/>
              <a:t>edi</a:t>
            </a:r>
            <a:r>
              <a:rPr lang="zh-CN" altLang="en-US" sz="2000" dirty="0" smtClean="0"/>
              <a:t>被划分为被调用者保存寄存器</a:t>
            </a:r>
            <a:r>
              <a:rPr lang="en-US" altLang="zh-CN" sz="2000" dirty="0" smtClean="0"/>
              <a:t>(</a:t>
            </a:r>
            <a:r>
              <a:rPr lang="zh-CN" altLang="en-US" sz="2000" dirty="0" smtClean="0"/>
              <a:t>到栈中</a:t>
            </a:r>
            <a:r>
              <a:rPr lang="en-US" altLang="zh-CN" sz="2000" dirty="0" smtClean="0"/>
              <a:t>)</a:t>
            </a:r>
            <a:r>
              <a:rPr lang="zh-CN" altLang="en-US" sz="2000" dirty="0" smtClean="0"/>
              <a:t>，返回时从栈中恢复</a:t>
            </a:r>
            <a:endParaRPr lang="en-US" altLang="zh-CN" sz="2000" dirty="0" smtClean="0"/>
          </a:p>
          <a:p>
            <a:pPr marL="342900" lvl="1" indent="-342900">
              <a:buFont typeface="Arial" pitchFamily="34" charset="0"/>
              <a:buChar char="•"/>
            </a:pPr>
            <a:r>
              <a:rPr lang="en-US" altLang="zh-CN" sz="2400" dirty="0" smtClean="0"/>
              <a:t>leave or </a:t>
            </a:r>
            <a:r>
              <a:rPr lang="en-US" altLang="zh-CN" sz="2400" dirty="0" err="1" smtClean="0"/>
              <a:t>popl</a:t>
            </a:r>
            <a:endParaRPr lang="en-US" altLang="zh-CN" sz="2400" dirty="0" smtClean="0"/>
          </a:p>
          <a:p>
            <a:pPr lvl="1"/>
            <a:r>
              <a:rPr lang="en-US" altLang="zh-CN" sz="2000" dirty="0" smtClean="0"/>
              <a:t>GCC</a:t>
            </a:r>
            <a:r>
              <a:rPr lang="zh-CN" altLang="en-US" sz="2000" dirty="0" smtClean="0"/>
              <a:t>有时候会使用</a:t>
            </a:r>
            <a:r>
              <a:rPr lang="en-US" altLang="zh-CN" sz="2000" dirty="0" smtClean="0"/>
              <a:t>leave</a:t>
            </a:r>
            <a:r>
              <a:rPr lang="zh-CN" altLang="en-US" sz="2000" dirty="0" smtClean="0"/>
              <a:t>指令来释放栈帧，有时候会使用一个或两个</a:t>
            </a:r>
            <a:r>
              <a:rPr lang="en-US" altLang="zh-CN" sz="2000" dirty="0" err="1" smtClean="0"/>
              <a:t>popl</a:t>
            </a:r>
            <a:r>
              <a:rPr lang="zh-CN" altLang="en-US" sz="2000" dirty="0" smtClean="0"/>
              <a:t>指令，对于哪一个更好，</a:t>
            </a:r>
            <a:r>
              <a:rPr lang="en-US" altLang="zh-CN" sz="2000" dirty="0" smtClean="0"/>
              <a:t>Intel</a:t>
            </a:r>
            <a:r>
              <a:rPr lang="zh-CN" altLang="en-US" sz="2000" dirty="0" smtClean="0"/>
              <a:t>和</a:t>
            </a:r>
            <a:r>
              <a:rPr lang="en-US" altLang="zh-CN" sz="2000" dirty="0" smtClean="0"/>
              <a:t>AMD</a:t>
            </a:r>
            <a:r>
              <a:rPr lang="zh-CN" altLang="en-US" sz="2000" dirty="0" smtClean="0"/>
              <a:t>的指导意见也在不断变化</a:t>
            </a:r>
            <a:endParaRPr lang="en-US" altLang="zh-CN" sz="2000" dirty="0" smtClean="0"/>
          </a:p>
          <a:p>
            <a:pPr marL="342900" lvl="1" indent="-342900">
              <a:buFont typeface="Arial" pitchFamily="34" charset="0"/>
              <a:buChar char="•"/>
            </a:pPr>
            <a:r>
              <a:rPr lang="zh-CN" altLang="en-US" sz="2400" dirty="0" smtClean="0"/>
              <a:t>如何保存</a:t>
            </a:r>
            <a:r>
              <a:rPr lang="en-US" altLang="zh-CN" sz="2400" dirty="0" smtClean="0"/>
              <a:t>%</a:t>
            </a:r>
            <a:r>
              <a:rPr lang="en-US" altLang="zh-CN" sz="2400" dirty="0" err="1" smtClean="0"/>
              <a:t>eip</a:t>
            </a:r>
            <a:r>
              <a:rPr lang="en-US" altLang="zh-CN" sz="2400" dirty="0" smtClean="0"/>
              <a:t> (</a:t>
            </a:r>
            <a:r>
              <a:rPr lang="zh-CN" altLang="en-US" sz="2400" dirty="0" smtClean="0"/>
              <a:t>即</a:t>
            </a:r>
            <a:r>
              <a:rPr lang="en-US" altLang="zh-CN" sz="2400" dirty="0" smtClean="0"/>
              <a:t>PC)</a:t>
            </a:r>
            <a:r>
              <a:rPr lang="zh-CN" altLang="en-US" sz="2400" dirty="0" smtClean="0"/>
              <a:t>到数据寄存器？</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p:txBody>
      </p:sp>
      <p:pic>
        <p:nvPicPr>
          <p:cNvPr id="29698" name="Picture 2"/>
          <p:cNvPicPr>
            <a:picLocks noChangeAspect="1" noChangeArrowheads="1"/>
          </p:cNvPicPr>
          <p:nvPr/>
        </p:nvPicPr>
        <p:blipFill>
          <a:blip r:embed="rId3" cstate="print"/>
          <a:srcRect/>
          <a:stretch>
            <a:fillRect/>
          </a:stretch>
        </p:blipFill>
        <p:spPr bwMode="auto">
          <a:xfrm>
            <a:off x="1371600" y="4495800"/>
            <a:ext cx="152400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struct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a:p>
            <a:pPr lvl="1"/>
            <a:endParaRPr lang="en-US" altLang="zh-CN" sz="2000" dirty="0" smtClean="0"/>
          </a:p>
          <a:p>
            <a:pPr lvl="1">
              <a:buNone/>
            </a:pPr>
            <a:endParaRPr lang="en-US" altLang="zh-CN" sz="1800" dirty="0" smtClean="0"/>
          </a:p>
          <a:p>
            <a:pPr lvl="1"/>
            <a:endParaRPr lang="en-US" altLang="zh-CN" sz="1800" dirty="0" smtClean="0"/>
          </a:p>
        </p:txBody>
      </p:sp>
      <p:pic>
        <p:nvPicPr>
          <p:cNvPr id="31746" name="Picture 2"/>
          <p:cNvPicPr>
            <a:picLocks noChangeAspect="1" noChangeArrowheads="1"/>
          </p:cNvPicPr>
          <p:nvPr/>
        </p:nvPicPr>
        <p:blipFill>
          <a:blip r:embed="rId3" cstate="print"/>
          <a:srcRect/>
          <a:stretch>
            <a:fillRect/>
          </a:stretch>
        </p:blipFill>
        <p:spPr bwMode="auto">
          <a:xfrm>
            <a:off x="838200" y="1676400"/>
            <a:ext cx="1304925" cy="12668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590800" y="1828800"/>
            <a:ext cx="6229350" cy="571500"/>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609600" y="3352800"/>
            <a:ext cx="2419350" cy="323850"/>
          </a:xfrm>
          <a:prstGeom prst="rect">
            <a:avLst/>
          </a:prstGeom>
          <a:noFill/>
          <a:ln w="9525">
            <a:noFill/>
            <a:miter lim="800000"/>
            <a:headEnd/>
            <a:tailEnd/>
          </a:ln>
        </p:spPr>
      </p:pic>
      <p:pic>
        <p:nvPicPr>
          <p:cNvPr id="31749" name="Picture 5"/>
          <p:cNvPicPr>
            <a:picLocks noChangeAspect="1" noChangeArrowheads="1"/>
          </p:cNvPicPr>
          <p:nvPr/>
        </p:nvPicPr>
        <p:blipFill>
          <a:blip r:embed="rId6" cstate="print"/>
          <a:srcRect/>
          <a:stretch>
            <a:fillRect/>
          </a:stretch>
        </p:blipFill>
        <p:spPr bwMode="auto">
          <a:xfrm>
            <a:off x="3276600" y="3352800"/>
            <a:ext cx="57150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Union</a:t>
            </a:r>
          </a:p>
          <a:p>
            <a:pPr lvl="1"/>
            <a:r>
              <a:rPr lang="zh-CN" altLang="en-US" sz="2000" dirty="0" smtClean="0"/>
              <a:t>如果数据结构中的两个字段是互斥的，那么可以考虑将这两个字段声明为</a:t>
            </a:r>
            <a:r>
              <a:rPr lang="en-US" altLang="zh-CN" sz="2000" dirty="0" smtClean="0"/>
              <a:t>union</a:t>
            </a:r>
            <a:r>
              <a:rPr lang="zh-CN" altLang="en-US" sz="2000" dirty="0" smtClean="0"/>
              <a:t>，可以节省空间</a:t>
            </a:r>
            <a:endParaRPr lang="en-US" altLang="zh-CN" sz="2000" dirty="0" smtClean="0"/>
          </a:p>
          <a:p>
            <a:pPr lvl="1"/>
            <a:r>
              <a:rPr lang="zh-CN" altLang="en-US" sz="2000" dirty="0" smtClean="0"/>
              <a:t>当联合将各种不同的数据类型结合到一起时，字节顺序问题就变得很重要了</a:t>
            </a:r>
            <a:r>
              <a:rPr lang="zh-CN" altLang="en-US" sz="1800" dirty="0" smtClean="0"/>
              <a:t>。下面的</a:t>
            </a:r>
            <a:r>
              <a:rPr lang="en-US" altLang="zh-CN" sz="1800" dirty="0" smtClean="0"/>
              <a:t>bit2double</a:t>
            </a:r>
            <a:r>
              <a:rPr lang="zh-CN" altLang="en-US" sz="1800" dirty="0" smtClean="0"/>
              <a:t>的例子，在</a:t>
            </a:r>
            <a:r>
              <a:rPr lang="en-US" altLang="zh-CN" sz="1800" dirty="0" smtClean="0"/>
              <a:t>IA32</a:t>
            </a:r>
            <a:r>
              <a:rPr lang="zh-CN" altLang="en-US" sz="1800" dirty="0" smtClean="0"/>
              <a:t> </a:t>
            </a:r>
            <a:r>
              <a:rPr lang="en-US" altLang="zh-CN" sz="1800" dirty="0" smtClean="0"/>
              <a:t>little-endian</a:t>
            </a:r>
            <a:r>
              <a:rPr lang="zh-CN" altLang="en-US" sz="1800" dirty="0" smtClean="0"/>
              <a:t>机器上，参数</a:t>
            </a:r>
            <a:r>
              <a:rPr lang="en-US" altLang="zh-CN" sz="1800" dirty="0" smtClean="0"/>
              <a:t>word0</a:t>
            </a:r>
            <a:r>
              <a:rPr lang="zh-CN" altLang="en-US" sz="1800" dirty="0" smtClean="0"/>
              <a:t>是</a:t>
            </a:r>
            <a:r>
              <a:rPr lang="en-US" altLang="zh-CN" sz="1800" dirty="0" smtClean="0"/>
              <a:t>d</a:t>
            </a:r>
            <a:r>
              <a:rPr lang="zh-CN" altLang="en-US" sz="1800" dirty="0" smtClean="0"/>
              <a:t>的低位</a:t>
            </a:r>
            <a:r>
              <a:rPr lang="en-US" altLang="zh-CN" sz="1800" dirty="0" smtClean="0"/>
              <a:t>4</a:t>
            </a:r>
            <a:r>
              <a:rPr lang="zh-CN" altLang="en-US" sz="1800" dirty="0" smtClean="0"/>
              <a:t>个字节，</a:t>
            </a:r>
            <a:r>
              <a:rPr lang="en-US" altLang="zh-CN" sz="1800" dirty="0" smtClean="0"/>
              <a:t>word1</a:t>
            </a:r>
            <a:r>
              <a:rPr lang="zh-CN" altLang="en-US" sz="1800" dirty="0" smtClean="0"/>
              <a:t>是高位</a:t>
            </a:r>
            <a:r>
              <a:rPr lang="en-US" altLang="zh-CN" sz="1800" dirty="0" smtClean="0"/>
              <a:t>4</a:t>
            </a:r>
            <a:r>
              <a:rPr lang="zh-CN" altLang="en-US" sz="1800" dirty="0" smtClean="0"/>
              <a:t>个字节；在</a:t>
            </a:r>
            <a:r>
              <a:rPr lang="en-US" altLang="zh-CN" sz="1800" dirty="0" smtClean="0"/>
              <a:t>big-endian</a:t>
            </a:r>
            <a:r>
              <a:rPr lang="zh-CN" altLang="en-US" sz="1800" dirty="0" smtClean="0"/>
              <a:t>机器上，刚好相反</a:t>
            </a:r>
            <a:endParaRPr lang="en-US" altLang="zh-CN" sz="2000" dirty="0" smtClean="0"/>
          </a:p>
        </p:txBody>
      </p:sp>
      <p:pic>
        <p:nvPicPr>
          <p:cNvPr id="32770" name="Picture 2"/>
          <p:cNvPicPr>
            <a:picLocks noChangeAspect="1" noChangeArrowheads="1"/>
          </p:cNvPicPr>
          <p:nvPr/>
        </p:nvPicPr>
        <p:blipFill>
          <a:blip r:embed="rId3" cstate="print"/>
          <a:srcRect/>
          <a:stretch>
            <a:fillRect/>
          </a:stretch>
        </p:blipFill>
        <p:spPr bwMode="auto">
          <a:xfrm>
            <a:off x="3657600" y="3810000"/>
            <a:ext cx="4895850" cy="2409825"/>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609600" y="3810000"/>
            <a:ext cx="2914650" cy="196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alignment</a:t>
            </a:r>
          </a:p>
          <a:p>
            <a:pPr lvl="1"/>
            <a:r>
              <a:rPr lang="en-US" altLang="zh-CN" sz="2000" dirty="0" smtClean="0"/>
              <a:t>Linux</a:t>
            </a:r>
            <a:r>
              <a:rPr lang="zh-CN" altLang="en-US" sz="2000" dirty="0" smtClean="0"/>
              <a:t>沿用的对齐策略是，</a:t>
            </a:r>
            <a:r>
              <a:rPr lang="en-US" altLang="zh-CN" sz="2000" dirty="0" smtClean="0"/>
              <a:t>2</a:t>
            </a:r>
            <a:r>
              <a:rPr lang="zh-CN" altLang="en-US" sz="2000" dirty="0" smtClean="0"/>
              <a:t>字节数据类型</a:t>
            </a:r>
            <a:r>
              <a:rPr lang="en-US" altLang="zh-CN" sz="2000" dirty="0" smtClean="0"/>
              <a:t>(</a:t>
            </a:r>
            <a:r>
              <a:rPr lang="zh-CN" altLang="en-US" sz="2000" dirty="0" smtClean="0"/>
              <a:t>例如</a:t>
            </a:r>
            <a:r>
              <a:rPr lang="en-US" altLang="zh-CN" sz="2000" dirty="0" smtClean="0"/>
              <a:t>short)</a:t>
            </a:r>
            <a:r>
              <a:rPr lang="zh-CN" altLang="en-US" sz="2000" dirty="0" smtClean="0"/>
              <a:t>的地址必须是</a:t>
            </a:r>
            <a:r>
              <a:rPr lang="en-US" altLang="zh-CN" sz="2000" dirty="0" smtClean="0"/>
              <a:t>2</a:t>
            </a:r>
            <a:r>
              <a:rPr lang="zh-CN" altLang="en-US" sz="2000" dirty="0" smtClean="0"/>
              <a:t>的倍数，而较大的数据类型</a:t>
            </a:r>
            <a:r>
              <a:rPr lang="en-US" altLang="zh-CN" sz="2000" dirty="0" smtClean="0"/>
              <a:t>(</a:t>
            </a:r>
            <a:r>
              <a:rPr lang="zh-CN" altLang="en-US" sz="2000" dirty="0" smtClean="0"/>
              <a:t>例如</a:t>
            </a:r>
            <a:r>
              <a:rPr lang="en-US" altLang="zh-CN" sz="2000" dirty="0" smtClean="0"/>
              <a:t>int</a:t>
            </a:r>
            <a:r>
              <a:rPr lang="zh-CN" altLang="en-US" sz="2000" dirty="0" smtClean="0"/>
              <a:t>、</a:t>
            </a:r>
            <a:r>
              <a:rPr lang="en-US" altLang="zh-CN" sz="2000" dirty="0" smtClean="0"/>
              <a:t>int*</a:t>
            </a:r>
            <a:r>
              <a:rPr lang="zh-CN" altLang="en-US" sz="2000" dirty="0" smtClean="0"/>
              <a:t>、</a:t>
            </a:r>
            <a:r>
              <a:rPr lang="en-US" altLang="zh-CN" sz="2000" dirty="0" smtClean="0"/>
              <a:t>float</a:t>
            </a:r>
            <a:r>
              <a:rPr lang="zh-CN" altLang="en-US" sz="2000" dirty="0" smtClean="0"/>
              <a:t>和</a:t>
            </a:r>
            <a:r>
              <a:rPr lang="en-US" altLang="zh-CN" sz="2000" dirty="0" smtClean="0"/>
              <a:t>double)</a:t>
            </a:r>
            <a:r>
              <a:rPr lang="zh-CN" altLang="en-US" sz="2000" dirty="0" smtClean="0"/>
              <a:t>的地址必须是</a:t>
            </a:r>
            <a:r>
              <a:rPr lang="en-US" altLang="zh-CN" sz="2000" dirty="0" smtClean="0"/>
              <a:t>4</a:t>
            </a:r>
            <a:r>
              <a:rPr lang="zh-CN" altLang="en-US" sz="2000" dirty="0" smtClean="0"/>
              <a:t>的倍数</a:t>
            </a:r>
            <a:endParaRPr lang="en-US" altLang="zh-CN" sz="2000" dirty="0" smtClean="0"/>
          </a:p>
          <a:p>
            <a:pPr lvl="1"/>
            <a:r>
              <a:rPr lang="en-US" altLang="zh-CN" sz="2000" dirty="0" smtClean="0"/>
              <a:t>Windows</a:t>
            </a:r>
            <a:r>
              <a:rPr lang="zh-CN" altLang="en-US" sz="2000" dirty="0" smtClean="0"/>
              <a:t>对其的要求更加严格</a:t>
            </a:r>
            <a:r>
              <a:rPr lang="en-US" altLang="zh-CN" sz="2000" dirty="0" smtClean="0"/>
              <a:t>——</a:t>
            </a:r>
            <a:r>
              <a:rPr lang="zh-CN" altLang="en-US" sz="2000" dirty="0" smtClean="0"/>
              <a:t>任何</a:t>
            </a:r>
            <a:r>
              <a:rPr lang="en-US" altLang="zh-CN" sz="2000" dirty="0" smtClean="0"/>
              <a:t>K</a:t>
            </a:r>
            <a:r>
              <a:rPr lang="zh-CN" altLang="en-US" sz="2000" dirty="0" smtClean="0"/>
              <a:t>字节的基本对象的地址都必须是</a:t>
            </a:r>
            <a:r>
              <a:rPr lang="en-US" altLang="zh-CN" sz="2000" dirty="0" smtClean="0"/>
              <a:t>K</a:t>
            </a:r>
            <a:r>
              <a:rPr lang="zh-CN" altLang="en-US" sz="2000" dirty="0" smtClean="0"/>
              <a:t>的倍数，</a:t>
            </a:r>
            <a:r>
              <a:rPr lang="en-US" altLang="zh-CN" sz="2000" dirty="0" smtClean="0"/>
              <a:t>K=2</a:t>
            </a:r>
            <a:r>
              <a:rPr lang="zh-CN" altLang="en-US" sz="2000" dirty="0" smtClean="0"/>
              <a:t>、</a:t>
            </a:r>
            <a:r>
              <a:rPr lang="en-US" altLang="zh-CN" sz="2000" dirty="0" smtClean="0"/>
              <a:t>4</a:t>
            </a:r>
            <a:r>
              <a:rPr lang="zh-CN" altLang="en-US" sz="2000" dirty="0" smtClean="0"/>
              <a:t>或</a:t>
            </a:r>
            <a:r>
              <a:rPr lang="en-US" altLang="zh-CN" sz="2000" dirty="0" smtClean="0"/>
              <a:t>8</a:t>
            </a:r>
            <a:r>
              <a:rPr lang="zh-CN" altLang="en-US" sz="2000" dirty="0" smtClean="0"/>
              <a:t>。特别地，它要求一个</a:t>
            </a:r>
            <a:r>
              <a:rPr lang="en-US" altLang="zh-CN" sz="2000" dirty="0" smtClean="0"/>
              <a:t>double</a:t>
            </a:r>
            <a:r>
              <a:rPr lang="zh-CN" altLang="en-US" sz="2000" dirty="0" smtClean="0"/>
              <a:t>或</a:t>
            </a:r>
            <a:r>
              <a:rPr lang="en-US" altLang="zh-CN" sz="2000" dirty="0" smtClean="0"/>
              <a:t>long </a:t>
            </a:r>
            <a:r>
              <a:rPr lang="en-US" altLang="zh-CN" sz="2000" dirty="0" err="1" smtClean="0"/>
              <a:t>long</a:t>
            </a:r>
            <a:r>
              <a:rPr lang="zh-CN" altLang="en-US" sz="2000" dirty="0" smtClean="0"/>
              <a:t>类型数据的地址应该是</a:t>
            </a:r>
            <a:r>
              <a:rPr lang="en-US" altLang="zh-CN" sz="2000" dirty="0" smtClean="0"/>
              <a:t>8</a:t>
            </a:r>
            <a:r>
              <a:rPr lang="zh-CN" altLang="en-US" sz="2000" dirty="0" smtClean="0"/>
              <a:t>的倍数</a:t>
            </a:r>
            <a:endParaRPr lang="en-US" altLang="zh-CN" sz="2000" dirty="0" smtClean="0"/>
          </a:p>
          <a:p>
            <a:pPr lvl="1"/>
            <a:r>
              <a:rPr lang="zh-CN" altLang="en-US" sz="2000" dirty="0" smtClean="0"/>
              <a:t>分配存储器例程</a:t>
            </a:r>
            <a:r>
              <a:rPr lang="en-US" altLang="zh-CN" sz="2000" dirty="0" smtClean="0"/>
              <a:t>(</a:t>
            </a:r>
            <a:r>
              <a:rPr lang="zh-CN" altLang="en-US" sz="2000" dirty="0" smtClean="0"/>
              <a:t>例如</a:t>
            </a:r>
            <a:r>
              <a:rPr lang="en-US" altLang="zh-CN" sz="2000" dirty="0" err="1" smtClean="0"/>
              <a:t>malloc</a:t>
            </a:r>
            <a:r>
              <a:rPr lang="en-US" altLang="zh-CN" sz="2000" dirty="0" smtClean="0"/>
              <a:t>)</a:t>
            </a:r>
            <a:r>
              <a:rPr lang="zh-CN" altLang="en-US" sz="2000" dirty="0" smtClean="0"/>
              <a:t>的设计必须使它们返回的指针满足运行机器最糟糕情况的对齐限制，通常是</a:t>
            </a:r>
            <a:r>
              <a:rPr lang="en-US" altLang="zh-CN" sz="2000" dirty="0" smtClean="0"/>
              <a:t>4</a:t>
            </a:r>
            <a:r>
              <a:rPr lang="zh-CN" altLang="en-US" sz="2000" dirty="0" smtClean="0"/>
              <a:t>或</a:t>
            </a:r>
            <a:r>
              <a:rPr lang="en-US" altLang="zh-CN" sz="2000" dirty="0" smtClean="0"/>
              <a:t>8</a:t>
            </a:r>
            <a:r>
              <a:rPr lang="zh-CN" altLang="en-US" sz="2000" dirty="0" smtClean="0"/>
              <a:t>。对于包含结构的代码，编译器可能需要在字段的分配中插入间隙，以保证每个结构元素都满足它的对齐要求。而结构本身对它的起始地址也有一些对齐要求</a:t>
            </a:r>
            <a:endParaRPr lang="en-US" altLang="zh-CN"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从磁盘加载可执行文件到主存 </a:t>
            </a:r>
            <a:r>
              <a:rPr lang="en-US" altLang="zh-CN" sz="2000" dirty="0" smtClean="0"/>
              <a:t>(DMA)</a:t>
            </a:r>
          </a:p>
          <a:p>
            <a:pPr>
              <a:buNone/>
            </a:pPr>
            <a:endParaRPr lang="en-US" sz="2400" dirty="0" smtClean="0"/>
          </a:p>
          <a:p>
            <a:pPr lvl="1"/>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447800" y="2209800"/>
            <a:ext cx="5743575" cy="3905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gdb</a:t>
            </a:r>
            <a:endParaRPr lang="en-US" altLang="zh-CN" sz="2400" dirty="0" smtClean="0"/>
          </a:p>
          <a:p>
            <a:pPr lvl="1"/>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1857184" y="0"/>
            <a:ext cx="528656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对抗缓冲区溢出攻击</a:t>
            </a:r>
            <a:endParaRPr lang="en-US" altLang="zh-CN" sz="2400" dirty="0" smtClean="0"/>
          </a:p>
          <a:p>
            <a:pPr lvl="1"/>
            <a:r>
              <a:rPr lang="zh-CN" altLang="en-US" sz="2000" dirty="0" smtClean="0"/>
              <a:t>栈随机化 </a:t>
            </a:r>
            <a:r>
              <a:rPr lang="en-US" altLang="zh-CN" sz="2000" dirty="0" smtClean="0"/>
              <a:t>(</a:t>
            </a:r>
            <a:r>
              <a:rPr lang="zh-CN" altLang="en-US" sz="2000" dirty="0" smtClean="0"/>
              <a:t>地址空间布局随机化</a:t>
            </a:r>
            <a:r>
              <a:rPr lang="en-US" altLang="zh-CN" sz="2000" dirty="0" smtClean="0"/>
              <a:t>Address-Space Layout Randomization)</a:t>
            </a:r>
          </a:p>
          <a:p>
            <a:pPr lvl="1"/>
            <a:r>
              <a:rPr lang="zh-CN" altLang="en-US" sz="2000" dirty="0" smtClean="0"/>
              <a:t>栈破坏检测。</a:t>
            </a:r>
            <a:r>
              <a:rPr lang="en-US" altLang="zh-CN" sz="2000" dirty="0" smtClean="0"/>
              <a:t>GCC</a:t>
            </a:r>
            <a:r>
              <a:rPr lang="zh-CN" altLang="en-US" sz="2000" dirty="0" smtClean="0"/>
              <a:t>实现了再代码中加入一种栈保护者</a:t>
            </a:r>
            <a:r>
              <a:rPr lang="en-US" altLang="zh-CN" sz="2000" dirty="0" smtClean="0"/>
              <a:t>(stack protector)</a:t>
            </a:r>
            <a:r>
              <a:rPr lang="zh-CN" altLang="en-US" sz="2000" dirty="0" smtClean="0"/>
              <a:t>机制检测缓冲区越界。其思想是在栈帧中任何局部缓冲区与栈状态之间存储一个特殊的金丝雀</a:t>
            </a:r>
            <a:r>
              <a:rPr lang="en-US" altLang="zh-CN" sz="2000" dirty="0" smtClean="0"/>
              <a:t>(canary)</a:t>
            </a:r>
            <a:r>
              <a:rPr lang="zh-CN" altLang="en-US" sz="2000" dirty="0" smtClean="0"/>
              <a:t>值，如下图所示。这个哨兵值在程序运行时随机产生，在恢复寄存器状态和从函数返回前，程序检查这个值是否被改变。如果是，那么程序异常终止。这种方案只会带来较小的性能损失，而且</a:t>
            </a:r>
            <a:r>
              <a:rPr lang="en-US" altLang="zh-CN" sz="2000" dirty="0" smtClean="0"/>
              <a:t>GCC</a:t>
            </a:r>
            <a:r>
              <a:rPr lang="zh-CN" altLang="en-US" sz="2000" dirty="0" smtClean="0"/>
              <a:t>只在函数中有局部</a:t>
            </a:r>
            <a:r>
              <a:rPr lang="en-US" altLang="zh-CN" sz="2000" dirty="0" smtClean="0"/>
              <a:t>char</a:t>
            </a:r>
            <a:r>
              <a:rPr lang="zh-CN" altLang="en-US" sz="2000" dirty="0" smtClean="0"/>
              <a:t>类型缓冲区的时候才插入这样的代码</a:t>
            </a:r>
            <a:endParaRPr lang="en-US" altLang="zh-CN" sz="2000" dirty="0" smtClean="0"/>
          </a:p>
          <a:p>
            <a:pPr lvl="1"/>
            <a:r>
              <a:rPr lang="zh-CN" altLang="en-US" sz="2000" dirty="0" smtClean="0"/>
              <a:t>限制可执行代码。给不可执行的</a:t>
            </a:r>
            <a:r>
              <a:rPr lang="en-US" altLang="zh-CN" sz="2000" dirty="0" smtClean="0"/>
              <a:t>page</a:t>
            </a:r>
            <a:r>
              <a:rPr lang="zh-CN" altLang="en-US" sz="2000" dirty="0" smtClean="0"/>
              <a:t>标志不可执行</a:t>
            </a:r>
            <a:r>
              <a:rPr lang="en-US" altLang="zh-CN" sz="2000" dirty="0" smtClean="0"/>
              <a:t>(No-</a:t>
            </a:r>
            <a:r>
              <a:rPr lang="en-US" altLang="zh-CN" sz="2000" dirty="0" err="1" smtClean="0"/>
              <a:t>eXecute</a:t>
            </a:r>
            <a:r>
              <a:rPr lang="zh-CN" altLang="en-US" sz="2000" dirty="0" smtClean="0"/>
              <a:t>位</a:t>
            </a:r>
            <a:r>
              <a:rPr lang="en-US" altLang="zh-CN" sz="2000" dirty="0" smtClean="0"/>
              <a:t>)</a:t>
            </a:r>
            <a:r>
              <a:rPr lang="zh-CN" altLang="en-US" sz="2000" dirty="0" smtClean="0"/>
              <a:t>，并且通过硬件检测</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栈破坏检测示例</a:t>
            </a:r>
            <a:endParaRPr lang="en-US" altLang="zh-CN" sz="2400" dirty="0" smtClean="0"/>
          </a:p>
          <a:p>
            <a:pPr lvl="1"/>
            <a:r>
              <a:rPr lang="zh-CN" altLang="en-US" sz="2000" dirty="0" smtClean="0"/>
              <a:t>金丝雀值存储在特殊只读数据段</a:t>
            </a:r>
            <a:r>
              <a:rPr lang="en-US" altLang="zh-CN" sz="2000" dirty="0" smtClean="0"/>
              <a:t>%gs:20</a:t>
            </a:r>
          </a:p>
        </p:txBody>
      </p:sp>
      <p:pic>
        <p:nvPicPr>
          <p:cNvPr id="34820" name="Picture 4"/>
          <p:cNvPicPr>
            <a:picLocks noChangeAspect="1" noChangeArrowheads="1"/>
          </p:cNvPicPr>
          <p:nvPr/>
        </p:nvPicPr>
        <p:blipFill>
          <a:blip r:embed="rId3" cstate="print"/>
          <a:srcRect/>
          <a:stretch>
            <a:fillRect/>
          </a:stretch>
        </p:blipFill>
        <p:spPr bwMode="auto">
          <a:xfrm>
            <a:off x="6096000" y="3962400"/>
            <a:ext cx="2933700" cy="2724150"/>
          </a:xfrm>
          <a:prstGeom prst="rect">
            <a:avLst/>
          </a:prstGeom>
          <a:noFill/>
          <a:ln w="9525">
            <a:noFill/>
            <a:miter lim="800000"/>
            <a:headEnd/>
            <a:tailEnd/>
          </a:ln>
        </p:spPr>
      </p:pic>
      <p:pic>
        <p:nvPicPr>
          <p:cNvPr id="34821" name="Picture 5"/>
          <p:cNvPicPr>
            <a:picLocks noChangeAspect="1" noChangeArrowheads="1"/>
          </p:cNvPicPr>
          <p:nvPr/>
        </p:nvPicPr>
        <p:blipFill>
          <a:blip r:embed="rId4" cstate="print"/>
          <a:srcRect/>
          <a:stretch>
            <a:fillRect/>
          </a:stretch>
        </p:blipFill>
        <p:spPr bwMode="auto">
          <a:xfrm>
            <a:off x="609600" y="2076450"/>
            <a:ext cx="5086350"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066800"/>
            <a:ext cx="8229600" cy="5791200"/>
          </a:xfrm>
        </p:spPr>
        <p:txBody>
          <a:bodyPr>
            <a:normAutofit/>
          </a:bodyPr>
          <a:lstStyle/>
          <a:p>
            <a:pPr marL="342900" lvl="1" indent="-342900">
              <a:buFont typeface="Arial" pitchFamily="34" charset="0"/>
              <a:buChar char="•"/>
            </a:pPr>
            <a:r>
              <a:rPr lang="en-US" altLang="zh-CN" sz="2400" dirty="0" smtClean="0"/>
              <a:t>x86-64 (x64)</a:t>
            </a:r>
            <a:r>
              <a:rPr lang="zh-CN" altLang="en-US" sz="2400" dirty="0" smtClean="0"/>
              <a:t>历史</a:t>
            </a:r>
            <a:endParaRPr lang="en-US" altLang="zh-CN" sz="2400" dirty="0" smtClean="0"/>
          </a:p>
          <a:p>
            <a:pPr lvl="1"/>
            <a:r>
              <a:rPr lang="en-US" altLang="zh-CN" sz="2000" dirty="0" smtClean="0"/>
              <a:t>IA64 for </a:t>
            </a:r>
            <a:r>
              <a:rPr lang="en-US" altLang="zh-CN" sz="2000" dirty="0" err="1" smtClean="0"/>
              <a:t>Itaninum</a:t>
            </a:r>
            <a:r>
              <a:rPr lang="en-US" altLang="zh-CN" sz="2000" dirty="0" smtClean="0"/>
              <a:t> (Intel</a:t>
            </a:r>
            <a:r>
              <a:rPr lang="zh-CN" altLang="en-US" sz="2000" dirty="0" smtClean="0"/>
              <a:t>不成功的例子</a:t>
            </a:r>
            <a:r>
              <a:rPr lang="en-US" altLang="zh-CN" sz="2000" dirty="0" smtClean="0"/>
              <a:t>, 2001)</a:t>
            </a:r>
          </a:p>
          <a:p>
            <a:pPr lvl="1"/>
            <a:r>
              <a:rPr lang="en-US" altLang="zh-CN" sz="2000" dirty="0" smtClean="0"/>
              <a:t>x86-64 (AMD64) (AMD</a:t>
            </a:r>
            <a:r>
              <a:rPr lang="zh-CN" altLang="en-US" sz="2000" dirty="0" smtClean="0"/>
              <a:t>创造的技术名词</a:t>
            </a:r>
            <a:r>
              <a:rPr lang="en-US" altLang="zh-CN" sz="2000" dirty="0" smtClean="0"/>
              <a:t>, 2003)</a:t>
            </a:r>
            <a:r>
              <a:rPr lang="zh-CN" altLang="en-US" sz="2000" dirty="0" smtClean="0"/>
              <a:t>，向后兼容</a:t>
            </a:r>
            <a:r>
              <a:rPr lang="en-US" altLang="zh-CN" sz="2000" dirty="0" smtClean="0"/>
              <a:t>IA32</a:t>
            </a:r>
          </a:p>
          <a:p>
            <a:pPr lvl="1"/>
            <a:r>
              <a:rPr lang="en-US" altLang="zh-CN" sz="2000" dirty="0" smtClean="0"/>
              <a:t>IA32-EMT64T(Enhanced Memory 64-bit Technology) (Intel 2004) for Pentium 4</a:t>
            </a:r>
            <a:r>
              <a:rPr lang="zh-CN" altLang="en-US" sz="2000" dirty="0" smtClean="0"/>
              <a:t>。</a:t>
            </a:r>
            <a:r>
              <a:rPr lang="en-US" altLang="zh-CN" sz="2000" dirty="0" smtClean="0"/>
              <a:t>2006</a:t>
            </a:r>
            <a:r>
              <a:rPr lang="zh-CN" altLang="en-US" sz="2000" dirty="0" smtClean="0"/>
              <a:t>年后，改名为</a:t>
            </a:r>
            <a:r>
              <a:rPr lang="en-US" altLang="zh-CN" sz="2000" dirty="0" smtClean="0"/>
              <a:t>Intel64</a:t>
            </a:r>
          </a:p>
          <a:p>
            <a:pPr marL="342900" lvl="1" indent="-342900">
              <a:buFont typeface="Arial" pitchFamily="34" charset="0"/>
              <a:buChar char="•"/>
            </a:pPr>
            <a:r>
              <a:rPr lang="en-US" altLang="zh-CN" sz="2400" dirty="0" smtClean="0"/>
              <a:t>x86-64</a:t>
            </a:r>
            <a:r>
              <a:rPr lang="zh-CN" altLang="en-US" sz="2400" dirty="0" smtClean="0"/>
              <a:t>与</a:t>
            </a:r>
            <a:r>
              <a:rPr lang="en-US" altLang="zh-CN" sz="2400" dirty="0" smtClean="0"/>
              <a:t>IA32</a:t>
            </a:r>
            <a:r>
              <a:rPr lang="zh-CN" altLang="en-US" sz="2400" dirty="0" smtClean="0"/>
              <a:t>对比</a:t>
            </a:r>
            <a:endParaRPr lang="en-US" altLang="zh-CN" sz="2400" dirty="0" smtClean="0"/>
          </a:p>
          <a:p>
            <a:pPr lvl="1"/>
            <a:r>
              <a:rPr lang="zh-CN" altLang="en-US" sz="2000" dirty="0" smtClean="0"/>
              <a:t>指针和长整数是</a:t>
            </a:r>
            <a:r>
              <a:rPr lang="en-US" altLang="zh-CN" sz="2000" dirty="0" smtClean="0"/>
              <a:t>64bit</a:t>
            </a:r>
            <a:r>
              <a:rPr lang="zh-CN" altLang="en-US" sz="2000" dirty="0" smtClean="0"/>
              <a:t>长，整数算术运算支持</a:t>
            </a:r>
            <a:r>
              <a:rPr lang="en-US" altLang="zh-CN" sz="2000" dirty="0" smtClean="0"/>
              <a:t>8,16,32,64</a:t>
            </a:r>
            <a:r>
              <a:rPr lang="zh-CN" altLang="en-US" sz="2000" dirty="0" smtClean="0"/>
              <a:t>位数据类型</a:t>
            </a:r>
            <a:endParaRPr lang="en-US" altLang="zh-CN" sz="2000" dirty="0" smtClean="0"/>
          </a:p>
          <a:p>
            <a:pPr lvl="1"/>
            <a:r>
              <a:rPr lang="zh-CN" altLang="en-US" sz="2000" dirty="0" smtClean="0"/>
              <a:t>通用的寄存器从</a:t>
            </a:r>
            <a:r>
              <a:rPr lang="en-US" altLang="zh-CN" sz="2000" dirty="0" smtClean="0"/>
              <a:t>8</a:t>
            </a:r>
            <a:r>
              <a:rPr lang="zh-CN" altLang="en-US" sz="2000" dirty="0" smtClean="0"/>
              <a:t>个扩展到</a:t>
            </a:r>
            <a:r>
              <a:rPr lang="en-US" altLang="zh-CN" sz="2000" dirty="0" smtClean="0"/>
              <a:t>16</a:t>
            </a:r>
            <a:r>
              <a:rPr lang="zh-CN" altLang="en-US" sz="2000" dirty="0" smtClean="0"/>
              <a:t>个</a:t>
            </a:r>
            <a:endParaRPr lang="en-US" altLang="zh-CN" sz="2000" dirty="0" smtClean="0"/>
          </a:p>
          <a:p>
            <a:pPr lvl="1"/>
            <a:r>
              <a:rPr lang="zh-CN" altLang="en-US" sz="2000" dirty="0" smtClean="0"/>
              <a:t>许多程序状态都保存在寄存器中，而不是栈上。整型和指针类型的过程参数</a:t>
            </a:r>
            <a:r>
              <a:rPr lang="en-US" altLang="zh-CN" sz="2000" dirty="0" smtClean="0"/>
              <a:t>(</a:t>
            </a:r>
            <a:r>
              <a:rPr lang="zh-CN" altLang="en-US" sz="2000" dirty="0" smtClean="0"/>
              <a:t>最多</a:t>
            </a:r>
            <a:r>
              <a:rPr lang="en-US" altLang="zh-CN" sz="2000" dirty="0" smtClean="0"/>
              <a:t>6</a:t>
            </a:r>
            <a:r>
              <a:rPr lang="zh-CN" altLang="en-US" sz="2000" dirty="0" smtClean="0"/>
              <a:t>个</a:t>
            </a:r>
            <a:r>
              <a:rPr lang="en-US" altLang="zh-CN" sz="2000" dirty="0" smtClean="0"/>
              <a:t>)</a:t>
            </a:r>
            <a:r>
              <a:rPr lang="zh-CN" altLang="en-US" sz="2000" dirty="0" smtClean="0"/>
              <a:t>通过寄存器传递。有些过程根本不需要访问栈</a:t>
            </a:r>
            <a:endParaRPr lang="en-US" altLang="zh-CN" sz="2000" dirty="0" smtClean="0"/>
          </a:p>
          <a:p>
            <a:pPr lvl="1"/>
            <a:r>
              <a:rPr lang="zh-CN" altLang="en-US" sz="2000" dirty="0" smtClean="0"/>
              <a:t>如果可能，条件操作用条件传送指令实现，会得到比传统分支代码更好的性能</a:t>
            </a:r>
            <a:endParaRPr lang="en-US" altLang="zh-CN" sz="2000" dirty="0" smtClean="0"/>
          </a:p>
          <a:p>
            <a:pPr lvl="1"/>
            <a:r>
              <a:rPr lang="zh-CN" altLang="en-US" sz="2000" dirty="0" smtClean="0"/>
              <a:t>浮点操作用面向寄存器的指令集</a:t>
            </a:r>
            <a:r>
              <a:rPr lang="en-US" altLang="zh-CN" sz="2000" dirty="0" smtClean="0"/>
              <a:t>(SSE </a:t>
            </a:r>
            <a:r>
              <a:rPr lang="zh-CN" altLang="en-US" sz="2000" dirty="0" smtClean="0"/>
              <a:t>版本</a:t>
            </a:r>
            <a:r>
              <a:rPr lang="en-US" altLang="zh-CN" sz="2000" dirty="0" smtClean="0"/>
              <a:t>2)</a:t>
            </a:r>
            <a:r>
              <a:rPr lang="zh-CN" altLang="en-US" sz="2000" dirty="0" smtClean="0"/>
              <a:t>来实现，而不是踢不过</a:t>
            </a:r>
            <a:r>
              <a:rPr lang="en-US" altLang="zh-CN" sz="2000" dirty="0" smtClean="0"/>
              <a:t>IA32</a:t>
            </a:r>
            <a:r>
              <a:rPr lang="zh-CN" altLang="en-US" sz="2000" dirty="0" smtClean="0"/>
              <a:t>支持的基于栈的方法来实现</a:t>
            </a:r>
            <a:endParaRPr lang="en-US" altLang="zh-CN" sz="2000" dirty="0" smtClean="0"/>
          </a:p>
          <a:p>
            <a:pPr lvl="1"/>
            <a:r>
              <a:rPr lang="zh-CN" altLang="en-US" sz="2000" dirty="0" smtClean="0"/>
              <a:t>当前</a:t>
            </a:r>
            <a:r>
              <a:rPr lang="en-US" altLang="zh-CN" sz="2000" dirty="0" smtClean="0"/>
              <a:t>AMD</a:t>
            </a:r>
            <a:r>
              <a:rPr lang="zh-CN" altLang="en-US" sz="2000" dirty="0" smtClean="0"/>
              <a:t>和</a:t>
            </a:r>
            <a:r>
              <a:rPr lang="en-US" altLang="zh-CN" sz="2000" dirty="0" smtClean="0"/>
              <a:t>Intel x86-64</a:t>
            </a:r>
            <a:r>
              <a:rPr lang="zh-CN" altLang="en-US" sz="2000" dirty="0" smtClean="0"/>
              <a:t>只支持</a:t>
            </a:r>
            <a:r>
              <a:rPr lang="en-US" altLang="zh-CN" sz="2000" dirty="0" smtClean="0"/>
              <a:t>2</a:t>
            </a:r>
            <a:r>
              <a:rPr lang="en-US" altLang="zh-CN" sz="2000" baseline="30000" dirty="0" smtClean="0"/>
              <a:t>48</a:t>
            </a:r>
            <a:r>
              <a:rPr lang="en-US" altLang="zh-CN" sz="2000" dirty="0" smtClean="0"/>
              <a:t>-256TB</a:t>
            </a:r>
            <a:r>
              <a:rPr lang="zh-CN" altLang="en-US" sz="2000" dirty="0" smtClean="0"/>
              <a:t>字节的虚拟存储</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汇编示例</a:t>
            </a:r>
            <a:endParaRPr lang="en-US" altLang="zh-CN" sz="2400" dirty="0" smtClean="0"/>
          </a:p>
          <a:p>
            <a:pPr lvl="1"/>
            <a:r>
              <a:rPr lang="en-US" sz="2000" i="1" dirty="0" err="1" smtClean="0"/>
              <a:t>gcc</a:t>
            </a:r>
            <a:r>
              <a:rPr lang="en-US" sz="2000" i="1" dirty="0" smtClean="0"/>
              <a:t> -O1 -S </a:t>
            </a:r>
            <a:r>
              <a:rPr lang="en-US" sz="2000" i="1" dirty="0" smtClean="0">
                <a:solidFill>
                  <a:srgbClr val="FF0000"/>
                </a:solidFill>
              </a:rPr>
              <a:t>-m32 </a:t>
            </a:r>
            <a:r>
              <a:rPr lang="en-US" sz="2000" i="1" dirty="0" err="1" smtClean="0"/>
              <a:t>code.c</a:t>
            </a:r>
            <a:endParaRPr lang="en-US" sz="2000" i="1" dirty="0" smtClean="0"/>
          </a:p>
          <a:p>
            <a:pPr lvl="1"/>
            <a:r>
              <a:rPr lang="en-US" sz="2000" i="1" dirty="0" err="1" smtClean="0"/>
              <a:t>gcc</a:t>
            </a:r>
            <a:r>
              <a:rPr lang="en-US" sz="2000" i="1" dirty="0" smtClean="0"/>
              <a:t> -O1 -S </a:t>
            </a:r>
            <a:r>
              <a:rPr lang="en-US" sz="2000" i="1" dirty="0" smtClean="0">
                <a:solidFill>
                  <a:srgbClr val="FF0000"/>
                </a:solidFill>
              </a:rPr>
              <a:t>-m64 </a:t>
            </a:r>
            <a:r>
              <a:rPr lang="en-US" sz="2000" i="1" dirty="0" err="1" smtClean="0"/>
              <a:t>code.c</a:t>
            </a:r>
            <a:endParaRPr lang="en-US" altLang="zh-CN" sz="2000" dirty="0" smtClean="0"/>
          </a:p>
        </p:txBody>
      </p:sp>
      <p:pic>
        <p:nvPicPr>
          <p:cNvPr id="36866" name="Picture 2"/>
          <p:cNvPicPr>
            <a:picLocks noChangeAspect="1" noChangeArrowheads="1"/>
          </p:cNvPicPr>
          <p:nvPr/>
        </p:nvPicPr>
        <p:blipFill>
          <a:blip r:embed="rId3" cstate="print"/>
          <a:srcRect/>
          <a:stretch>
            <a:fillRect/>
          </a:stretch>
        </p:blipFill>
        <p:spPr bwMode="auto">
          <a:xfrm>
            <a:off x="4114800" y="1219200"/>
            <a:ext cx="4029075" cy="131445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457200" y="2590800"/>
            <a:ext cx="5133975" cy="2362200"/>
          </a:xfrm>
          <a:prstGeom prst="rect">
            <a:avLst/>
          </a:prstGeom>
          <a:noFill/>
          <a:ln w="9525">
            <a:noFill/>
            <a:miter lim="800000"/>
            <a:headEnd/>
            <a:tailEnd/>
          </a:ln>
        </p:spPr>
      </p:pic>
      <p:pic>
        <p:nvPicPr>
          <p:cNvPr id="36868" name="Picture 4"/>
          <p:cNvPicPr>
            <a:picLocks noChangeAspect="1" noChangeArrowheads="1"/>
          </p:cNvPicPr>
          <p:nvPr/>
        </p:nvPicPr>
        <p:blipFill>
          <a:blip r:embed="rId5" cstate="print"/>
          <a:srcRect/>
          <a:stretch>
            <a:fillRect/>
          </a:stretch>
        </p:blipFill>
        <p:spPr bwMode="auto">
          <a:xfrm>
            <a:off x="457200" y="5181600"/>
            <a:ext cx="4533900"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寄存器</a:t>
            </a:r>
            <a:endParaRPr lang="en-US" altLang="zh-CN" sz="2400" dirty="0" smtClean="0"/>
          </a:p>
          <a:p>
            <a:pPr lvl="1"/>
            <a:r>
              <a:rPr lang="en-US" altLang="zh-CN" sz="2000" dirty="0" smtClean="0"/>
              <a:t>%</a:t>
            </a:r>
            <a:r>
              <a:rPr lang="en-US" altLang="zh-CN" sz="2000" dirty="0" err="1" smtClean="0"/>
              <a:t>rsp</a:t>
            </a:r>
            <a:r>
              <a:rPr lang="zh-CN" altLang="en-US" sz="2000" dirty="0" smtClean="0"/>
              <a:t>栈寄存器</a:t>
            </a:r>
            <a:endParaRPr lang="en-US" altLang="zh-CN" sz="2000" dirty="0" smtClean="0"/>
          </a:p>
          <a:p>
            <a:pPr lvl="1"/>
            <a:r>
              <a:rPr lang="zh-CN" altLang="en-US" sz="2000" dirty="0" smtClean="0"/>
              <a:t>没有</a:t>
            </a:r>
            <a:r>
              <a:rPr lang="en-US" altLang="zh-CN" sz="2000" dirty="0" smtClean="0"/>
              <a:t>frame pointer</a:t>
            </a:r>
            <a:r>
              <a:rPr lang="zh-CN" altLang="en-US" sz="2000" dirty="0" smtClean="0"/>
              <a:t>寄存</a:t>
            </a:r>
            <a:r>
              <a:rPr lang="en-US" altLang="zh-CN" sz="2000" dirty="0" smtClean="0"/>
              <a:t/>
            </a:r>
            <a:br>
              <a:rPr lang="en-US" altLang="zh-CN" sz="2000" dirty="0" smtClean="0"/>
            </a:br>
            <a:r>
              <a:rPr lang="zh-CN" altLang="en-US" sz="2000" dirty="0" smtClean="0"/>
              <a:t>器</a:t>
            </a:r>
            <a:endParaRPr lang="en-US" altLang="zh-CN" sz="2000" dirty="0" smtClean="0"/>
          </a:p>
          <a:p>
            <a:pPr lvl="1"/>
            <a:r>
              <a:rPr lang="en-US" altLang="zh-CN" sz="2000" dirty="0" smtClean="0"/>
              <a:t>%</a:t>
            </a:r>
            <a:r>
              <a:rPr lang="en-US" altLang="zh-CN" sz="2000" dirty="0" err="1" smtClean="0"/>
              <a:t>rbp</a:t>
            </a:r>
            <a:r>
              <a:rPr lang="zh-CN" altLang="en-US" sz="2000" dirty="0" smtClean="0"/>
              <a:t>可以作为普通寄</a:t>
            </a:r>
            <a:r>
              <a:rPr lang="en-US" altLang="zh-CN" sz="2000" dirty="0" smtClean="0"/>
              <a:t/>
            </a:r>
            <a:br>
              <a:rPr lang="en-US" altLang="zh-CN" sz="2000" dirty="0" smtClean="0"/>
            </a:br>
            <a:r>
              <a:rPr lang="zh-CN" altLang="en-US" sz="2000" dirty="0" smtClean="0"/>
              <a:t>存器使用</a:t>
            </a:r>
            <a:endParaRPr lang="en-US" altLang="zh-CN" sz="2000" dirty="0" smtClean="0"/>
          </a:p>
          <a:p>
            <a:pPr lvl="1"/>
            <a:endParaRPr lang="en-US" altLang="zh-CN" sz="2000" dirty="0" smtClean="0"/>
          </a:p>
          <a:p>
            <a:pPr lvl="1"/>
            <a:endParaRPr lang="en-US" altLang="zh-CN" sz="2000" dirty="0" smtClean="0"/>
          </a:p>
        </p:txBody>
      </p:sp>
      <p:pic>
        <p:nvPicPr>
          <p:cNvPr id="37891" name="Picture 3"/>
          <p:cNvPicPr>
            <a:picLocks noChangeAspect="1" noChangeArrowheads="1"/>
          </p:cNvPicPr>
          <p:nvPr/>
        </p:nvPicPr>
        <p:blipFill>
          <a:blip r:embed="rId3" cstate="print"/>
          <a:srcRect/>
          <a:stretch>
            <a:fillRect/>
          </a:stretch>
        </p:blipFill>
        <p:spPr bwMode="auto">
          <a:xfrm>
            <a:off x="3362325" y="171450"/>
            <a:ext cx="5781675" cy="668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PC</a:t>
            </a:r>
            <a:r>
              <a:rPr lang="zh-CN" altLang="en-US" sz="2400" dirty="0" smtClean="0"/>
              <a:t>相对操作数寻址</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en-US" altLang="zh-CN" sz="2000" dirty="0" smtClean="0"/>
              <a:t>0x200ad1 + 0x400557 =  0x601028</a:t>
            </a:r>
          </a:p>
          <a:p>
            <a:pPr lvl="1"/>
            <a:endParaRPr lang="en-US" altLang="zh-CN" sz="2000" dirty="0" smtClean="0"/>
          </a:p>
        </p:txBody>
      </p:sp>
      <p:pic>
        <p:nvPicPr>
          <p:cNvPr id="38914" name="Picture 2"/>
          <p:cNvPicPr>
            <a:picLocks noChangeAspect="1" noChangeArrowheads="1"/>
          </p:cNvPicPr>
          <p:nvPr/>
        </p:nvPicPr>
        <p:blipFill>
          <a:blip r:embed="rId3" cstate="print"/>
          <a:srcRect/>
          <a:stretch>
            <a:fillRect/>
          </a:stretch>
        </p:blipFill>
        <p:spPr bwMode="auto">
          <a:xfrm>
            <a:off x="1219200" y="1828800"/>
            <a:ext cx="3609975" cy="1724025"/>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762000" y="4267200"/>
            <a:ext cx="767715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数据传送指令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39938" name="Picture 2"/>
          <p:cNvPicPr>
            <a:picLocks noChangeAspect="1" noChangeArrowheads="1"/>
          </p:cNvPicPr>
          <p:nvPr/>
        </p:nvPicPr>
        <p:blipFill>
          <a:blip r:embed="rId3" cstate="print"/>
          <a:srcRect/>
          <a:stretch>
            <a:fillRect/>
          </a:stretch>
        </p:blipFill>
        <p:spPr bwMode="auto">
          <a:xfrm>
            <a:off x="990600" y="1752600"/>
            <a:ext cx="721995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算术指令</a:t>
            </a:r>
            <a:endParaRPr lang="en-US" altLang="zh-CN" sz="2400" dirty="0" smtClean="0"/>
          </a:p>
          <a:p>
            <a:pPr lvl="1"/>
            <a:r>
              <a:rPr lang="zh-CN" altLang="en-US" sz="2000" dirty="0" smtClean="0"/>
              <a:t>当不同大小的操作数混合在一起时，</a:t>
            </a:r>
            <a:r>
              <a:rPr lang="en-US" altLang="zh-CN" sz="2000" dirty="0" smtClean="0"/>
              <a:t>GCC</a:t>
            </a:r>
            <a:r>
              <a:rPr lang="zh-CN" altLang="en-US" sz="2000" dirty="0" smtClean="0"/>
              <a:t>必须选择正确的算术指令、符号扩展或零扩展的组合</a:t>
            </a:r>
            <a:endParaRPr lang="en-US" altLang="zh-CN" sz="2000" dirty="0" smtClean="0"/>
          </a:p>
          <a:p>
            <a:pPr lvl="1"/>
            <a:r>
              <a:rPr lang="en-US" altLang="zh-CN" sz="2000" dirty="0" err="1" smtClean="0"/>
              <a:t>gcc</a:t>
            </a:r>
            <a:r>
              <a:rPr lang="en-US" altLang="zh-CN" sz="2000" dirty="0" smtClean="0"/>
              <a:t> -O1 -S </a:t>
            </a:r>
            <a:r>
              <a:rPr lang="en-US" altLang="zh-CN" sz="2000" dirty="0" err="1" smtClean="0"/>
              <a:t>gfun.c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0962" name="Picture 2"/>
          <p:cNvPicPr>
            <a:picLocks noChangeAspect="1" noChangeArrowheads="1"/>
          </p:cNvPicPr>
          <p:nvPr/>
        </p:nvPicPr>
        <p:blipFill>
          <a:blip r:embed="rId3" cstate="print"/>
          <a:srcRect/>
          <a:stretch>
            <a:fillRect/>
          </a:stretch>
        </p:blipFill>
        <p:spPr bwMode="auto">
          <a:xfrm>
            <a:off x="914400" y="2819400"/>
            <a:ext cx="5553075" cy="1314450"/>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914400" y="4343400"/>
            <a:ext cx="591502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1986" name="Picture 2"/>
          <p:cNvPicPr>
            <a:picLocks noChangeAspect="1" noChangeArrowheads="1"/>
          </p:cNvPicPr>
          <p:nvPr/>
        </p:nvPicPr>
        <p:blipFill>
          <a:blip r:embed="rId3" cstate="print"/>
          <a:srcRect/>
          <a:stretch>
            <a:fillRect/>
          </a:stretch>
        </p:blipFill>
        <p:spPr bwMode="auto">
          <a:xfrm>
            <a:off x="1066800" y="1676400"/>
            <a:ext cx="661035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将输出字符串从内存写到显示器</a:t>
            </a:r>
            <a:endParaRPr lang="en-US" altLang="zh-CN" sz="2000" dirty="0" smtClean="0"/>
          </a:p>
          <a:p>
            <a:pPr>
              <a:buNone/>
            </a:pPr>
            <a:endParaRPr lang="en-US" sz="2400" dirty="0" smtClean="0"/>
          </a:p>
          <a:p>
            <a:pPr lvl="1"/>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676400" y="2133600"/>
            <a:ext cx="558165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a:t>
            </a:r>
            <a:endParaRPr lang="en-US" altLang="zh-CN" sz="2400" dirty="0" smtClean="0"/>
          </a:p>
          <a:p>
            <a:pPr lvl="1"/>
            <a:r>
              <a:rPr lang="zh-CN" altLang="en-US" sz="2000" dirty="0" smtClean="0"/>
              <a:t>和</a:t>
            </a:r>
            <a:r>
              <a:rPr lang="en-US" altLang="zh-CN" sz="2000" dirty="0" smtClean="0"/>
              <a:t>IA32</a:t>
            </a:r>
            <a:r>
              <a:rPr lang="zh-CN" altLang="en-US" sz="2000" dirty="0" smtClean="0"/>
              <a:t>一样，增加了</a:t>
            </a:r>
            <a:r>
              <a:rPr lang="en-US" altLang="zh-CN" sz="2000" dirty="0" err="1" smtClean="0"/>
              <a:t>cmpq</a:t>
            </a:r>
            <a:r>
              <a:rPr lang="zh-CN" altLang="en-US" sz="2000" dirty="0" smtClean="0"/>
              <a:t>和</a:t>
            </a:r>
            <a:r>
              <a:rPr lang="en-US" altLang="zh-CN" sz="2000" dirty="0" err="1" smtClean="0"/>
              <a:t>testq</a:t>
            </a:r>
            <a:r>
              <a:rPr lang="zh-CN" altLang="en-US" sz="2000" dirty="0" smtClean="0"/>
              <a:t>。只设置条件代码但不改变其它寄存器</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0" name="Picture 2"/>
          <p:cNvPicPr>
            <a:picLocks noChangeAspect="1" noChangeArrowheads="1"/>
          </p:cNvPicPr>
          <p:nvPr/>
        </p:nvPicPr>
        <p:blipFill>
          <a:blip r:embed="rId3" cstate="print"/>
          <a:srcRect/>
          <a:stretch>
            <a:fillRect/>
          </a:stretch>
        </p:blipFill>
        <p:spPr bwMode="auto">
          <a:xfrm>
            <a:off x="1371600" y="2362200"/>
            <a:ext cx="3390900" cy="154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指令示例</a:t>
            </a:r>
            <a:endParaRPr lang="en-US" altLang="zh-CN" sz="2400" dirty="0" smtClean="0"/>
          </a:p>
          <a:p>
            <a:pPr lvl="1"/>
            <a:r>
              <a:rPr lang="zh-CN" altLang="en-US" sz="2000" dirty="0" smtClean="0"/>
              <a:t>在</a:t>
            </a:r>
            <a:r>
              <a:rPr lang="en-US" altLang="zh-CN" sz="2000" dirty="0" smtClean="0"/>
              <a:t>ret</a:t>
            </a:r>
            <a:r>
              <a:rPr lang="zh-CN" altLang="en-US" sz="2000" dirty="0" smtClean="0"/>
              <a:t>指令之前有指令</a:t>
            </a:r>
            <a:r>
              <a:rPr lang="en-US" altLang="zh-CN" sz="2000" dirty="0" smtClean="0"/>
              <a:t>rep</a:t>
            </a:r>
            <a:r>
              <a:rPr lang="zh-CN" altLang="en-US" sz="2000" dirty="0" smtClean="0"/>
              <a:t>，其原始作用是实现重复字符串操作。</a:t>
            </a:r>
            <a:r>
              <a:rPr lang="en-US" altLang="zh-CN" sz="2000" dirty="0" smtClean="0"/>
              <a:t>AMD</a:t>
            </a:r>
            <a:r>
              <a:rPr lang="zh-CN" altLang="en-US" sz="2000" dirty="0" smtClean="0"/>
              <a:t>建议使用</a:t>
            </a:r>
            <a:r>
              <a:rPr lang="en-US" altLang="zh-CN" sz="2000" dirty="0" smtClean="0"/>
              <a:t>rep</a:t>
            </a:r>
            <a:r>
              <a:rPr lang="zh-CN" altLang="en-US" sz="2000" dirty="0" smtClean="0"/>
              <a:t>后跟</a:t>
            </a:r>
            <a:r>
              <a:rPr lang="en-US" altLang="zh-CN" sz="2000" dirty="0" smtClean="0"/>
              <a:t>ret</a:t>
            </a:r>
            <a:r>
              <a:rPr lang="zh-CN" altLang="en-US" sz="2000" dirty="0" smtClean="0"/>
              <a:t>的组合，可以避免使</a:t>
            </a:r>
            <a:r>
              <a:rPr lang="en-US" altLang="zh-CN" sz="2000" dirty="0" smtClean="0"/>
              <a:t>ret</a:t>
            </a:r>
            <a:r>
              <a:rPr lang="zh-CN" altLang="en-US" sz="2000" dirty="0" smtClean="0"/>
              <a:t>指令作为条件跳转指令的目的地。如果没有</a:t>
            </a:r>
            <a:r>
              <a:rPr lang="en-US" altLang="zh-CN" sz="2000" dirty="0" smtClean="0"/>
              <a:t>rep</a:t>
            </a:r>
            <a:r>
              <a:rPr lang="zh-CN" altLang="en-US" sz="2000" dirty="0" smtClean="0"/>
              <a:t>指令，那么当不跳转到分支的时候，条件跳转</a:t>
            </a:r>
            <a:r>
              <a:rPr lang="en-US" altLang="zh-CN" sz="2000" dirty="0" err="1" smtClean="0"/>
              <a:t>jg</a:t>
            </a:r>
            <a:r>
              <a:rPr lang="zh-CN" altLang="en-US" sz="2000" dirty="0" smtClean="0"/>
              <a:t>指令的目的地址就是</a:t>
            </a:r>
            <a:r>
              <a:rPr lang="en-US" altLang="zh-CN" sz="2000" dirty="0" smtClean="0"/>
              <a:t>ret</a:t>
            </a:r>
            <a:r>
              <a:rPr lang="zh-CN" altLang="en-US" sz="2000" dirty="0" smtClean="0"/>
              <a:t>指令。根据</a:t>
            </a:r>
            <a:r>
              <a:rPr lang="en-US" altLang="zh-CN" sz="2000" dirty="0" smtClean="0"/>
              <a:t>AMD</a:t>
            </a:r>
            <a:r>
              <a:rPr lang="zh-CN" altLang="en-US" sz="2000" dirty="0" smtClean="0"/>
              <a:t>的说法，当从一条跳转指令跳到</a:t>
            </a:r>
            <a:r>
              <a:rPr lang="en-US" altLang="zh-CN" sz="2000" dirty="0" smtClean="0"/>
              <a:t>ret</a:t>
            </a:r>
            <a:r>
              <a:rPr lang="zh-CN" altLang="en-US" sz="2000" dirty="0" smtClean="0"/>
              <a:t>指令时，处理器不能适当地预测</a:t>
            </a:r>
            <a:r>
              <a:rPr lang="en-US" altLang="zh-CN" sz="2000" dirty="0" smtClean="0"/>
              <a:t>ret</a:t>
            </a:r>
            <a:r>
              <a:rPr lang="zh-CN" altLang="en-US" sz="2000" dirty="0" smtClean="0"/>
              <a:t>指令的目的。由于</a:t>
            </a:r>
            <a:r>
              <a:rPr lang="en-US" altLang="zh-CN" sz="2000" dirty="0" smtClean="0"/>
              <a:t>rep</a:t>
            </a:r>
            <a:r>
              <a:rPr lang="zh-CN" altLang="en-US" sz="2000" dirty="0" smtClean="0"/>
              <a:t>指令作为空操作使用，所以插入至此作为跳转的目的，除了使代码在</a:t>
            </a:r>
            <a:r>
              <a:rPr lang="en-US" altLang="zh-CN" sz="2000" dirty="0" smtClean="0"/>
              <a:t>AMD</a:t>
            </a:r>
            <a:r>
              <a:rPr lang="zh-CN" altLang="en-US" sz="2000" dirty="0" smtClean="0"/>
              <a:t>处理器上运行得更快之外，不会改变代码的其它行为</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1" name="Picture 3"/>
          <p:cNvPicPr>
            <a:picLocks noChangeAspect="1" noChangeArrowheads="1"/>
          </p:cNvPicPr>
          <p:nvPr/>
        </p:nvPicPr>
        <p:blipFill>
          <a:blip r:embed="rId3" cstate="print"/>
          <a:srcRect/>
          <a:stretch>
            <a:fillRect/>
          </a:stretch>
        </p:blipFill>
        <p:spPr bwMode="auto">
          <a:xfrm>
            <a:off x="914400" y="4572000"/>
            <a:ext cx="2400300" cy="19907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3657600" y="3886200"/>
            <a:ext cx="4933950"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Procedure</a:t>
            </a:r>
          </a:p>
          <a:p>
            <a:pPr lvl="1"/>
            <a:r>
              <a:rPr lang="zh-CN" altLang="en-US" sz="2000" dirty="0" smtClean="0"/>
              <a:t>参数</a:t>
            </a:r>
            <a:r>
              <a:rPr lang="en-US" altLang="zh-CN" sz="2000" dirty="0" smtClean="0"/>
              <a:t>(</a:t>
            </a:r>
            <a:r>
              <a:rPr lang="zh-CN" altLang="en-US" sz="2000" dirty="0" smtClean="0"/>
              <a:t>最多前</a:t>
            </a:r>
            <a:r>
              <a:rPr lang="en-US" altLang="zh-CN" sz="2000" dirty="0" smtClean="0"/>
              <a:t>6</a:t>
            </a:r>
            <a:r>
              <a:rPr lang="zh-CN" altLang="en-US" sz="2000" dirty="0" smtClean="0"/>
              <a:t>个</a:t>
            </a:r>
            <a:r>
              <a:rPr lang="en-US" altLang="zh-CN" sz="2000" dirty="0" smtClean="0"/>
              <a:t>)</a:t>
            </a:r>
            <a:r>
              <a:rPr lang="zh-CN" altLang="en-US" sz="2000" dirty="0" smtClean="0"/>
              <a:t>通过寄存器传递到过程，而不是在栈上传递。消除了栈上存储和索引的开销</a:t>
            </a:r>
            <a:endParaRPr lang="en-US" altLang="zh-CN" sz="2000" dirty="0" smtClean="0"/>
          </a:p>
          <a:p>
            <a:pPr lvl="1"/>
            <a:r>
              <a:rPr lang="en-US" altLang="zh-CN" sz="2000" dirty="0" err="1" smtClean="0"/>
              <a:t>callq</a:t>
            </a:r>
            <a:r>
              <a:rPr lang="zh-CN" altLang="en-US" sz="2000" dirty="0" smtClean="0"/>
              <a:t>指令将一个</a:t>
            </a:r>
            <a:r>
              <a:rPr lang="en-US" altLang="zh-CN" sz="2000" dirty="0" smtClean="0"/>
              <a:t>64</a:t>
            </a:r>
            <a:r>
              <a:rPr lang="zh-CN" altLang="en-US" sz="2000" dirty="0" smtClean="0"/>
              <a:t>位地址存储在栈上</a:t>
            </a:r>
            <a:endParaRPr lang="en-US" altLang="zh-CN" sz="2000" dirty="0" smtClean="0"/>
          </a:p>
          <a:p>
            <a:pPr lvl="1"/>
            <a:r>
              <a:rPr lang="zh-CN" altLang="en-US" sz="2000" dirty="0" smtClean="0"/>
              <a:t>许多函数不需要栈帧。只有那些不能将所有局部变量都放在寄存器中的函数才需要在栈上分配空间</a:t>
            </a:r>
            <a:endParaRPr lang="en-US" altLang="zh-CN" sz="2000" dirty="0" smtClean="0"/>
          </a:p>
          <a:p>
            <a:pPr lvl="1"/>
            <a:r>
              <a:rPr lang="zh-CN" altLang="en-US" sz="2000" dirty="0" smtClean="0"/>
              <a:t>函数最多可以访问超过当前栈指针</a:t>
            </a:r>
            <a:r>
              <a:rPr lang="en-US" altLang="zh-CN" sz="2000" dirty="0" smtClean="0"/>
              <a:t>128</a:t>
            </a:r>
            <a:r>
              <a:rPr lang="zh-CN" altLang="en-US" sz="2000" dirty="0" smtClean="0"/>
              <a:t>字节的栈上存储空间</a:t>
            </a:r>
            <a:r>
              <a:rPr lang="en-US" altLang="zh-CN" sz="2000" dirty="0" smtClean="0"/>
              <a:t>(</a:t>
            </a:r>
            <a:r>
              <a:rPr lang="zh-CN" altLang="en-US" sz="2000" dirty="0" smtClean="0"/>
              <a:t>地址低于当前栈指针的值</a:t>
            </a:r>
            <a:r>
              <a:rPr lang="en-US" altLang="zh-CN" sz="2000" dirty="0" smtClean="0"/>
              <a:t>)</a:t>
            </a:r>
            <a:r>
              <a:rPr lang="zh-CN" altLang="en-US" sz="2000" dirty="0" smtClean="0"/>
              <a:t>。这允许一些函数将信息存储在栈上而无需修改栈指针</a:t>
            </a:r>
            <a:endParaRPr lang="en-US" altLang="zh-CN" sz="2000" dirty="0" smtClean="0"/>
          </a:p>
          <a:p>
            <a:pPr lvl="1"/>
            <a:r>
              <a:rPr lang="zh-CN" altLang="en-US" sz="2000" dirty="0" smtClean="0"/>
              <a:t>没有帧指针。作为替代，对栈位置的引用相对于栈指针。大多数函数在调用开始时分配所需要的整个栈存储，并保持栈指针指向固定位置</a:t>
            </a:r>
            <a:endParaRPr lang="en-US" altLang="zh-CN" sz="2000" dirty="0" smtClean="0"/>
          </a:p>
          <a:p>
            <a:pPr lvl="1"/>
            <a:r>
              <a:rPr lang="zh-CN" altLang="en-US" sz="2000" dirty="0" smtClean="0"/>
              <a:t>同</a:t>
            </a:r>
            <a:r>
              <a:rPr lang="en-US" altLang="zh-CN" sz="2000" dirty="0" smtClean="0"/>
              <a:t>IA32</a:t>
            </a:r>
            <a:r>
              <a:rPr lang="zh-CN" altLang="en-US" sz="2000" dirty="0" smtClean="0"/>
              <a:t>一样，有些寄存器被指定为被调用者保存寄存器。任何修改这些寄存器的过程都必须保存并恢复它们</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栈帧</a:t>
            </a:r>
            <a:r>
              <a:rPr lang="en-US" altLang="zh-CN" sz="2400" dirty="0" smtClean="0"/>
              <a:t>(Stack Frames)</a:t>
            </a:r>
          </a:p>
          <a:p>
            <a:pPr lvl="1"/>
            <a:r>
              <a:rPr lang="zh-CN" altLang="en-US" sz="2000" dirty="0" smtClean="0"/>
              <a:t>与</a:t>
            </a:r>
            <a:r>
              <a:rPr lang="en-US" altLang="zh-CN" sz="2000" dirty="0" smtClean="0"/>
              <a:t>IA32</a:t>
            </a:r>
            <a:r>
              <a:rPr lang="zh-CN" altLang="en-US" sz="2000" dirty="0" smtClean="0"/>
              <a:t>的代码不同，</a:t>
            </a:r>
            <a:r>
              <a:rPr lang="en-US" altLang="zh-CN" sz="2000" dirty="0" smtClean="0"/>
              <a:t>IA32</a:t>
            </a:r>
            <a:r>
              <a:rPr lang="zh-CN" altLang="en-US" sz="2000" dirty="0" smtClean="0"/>
              <a:t>栈指针会随着值的压入和弹出不断前后移动，</a:t>
            </a:r>
            <a:r>
              <a:rPr lang="en-US" altLang="zh-CN" sz="2000" dirty="0" smtClean="0"/>
              <a:t>x86-64</a:t>
            </a:r>
            <a:r>
              <a:rPr lang="zh-CN" altLang="en-US" sz="2000" dirty="0" smtClean="0"/>
              <a:t>过程的栈帧通常有固定大小，在过程开始时通过减小栈指针</a:t>
            </a:r>
            <a:r>
              <a:rPr lang="en-US" altLang="zh-CN" sz="2000" dirty="0" smtClean="0"/>
              <a:t>(%</a:t>
            </a:r>
            <a:r>
              <a:rPr lang="en-US" altLang="zh-CN" sz="2000" dirty="0" err="1" smtClean="0"/>
              <a:t>rsp</a:t>
            </a:r>
            <a:r>
              <a:rPr lang="en-US" altLang="zh-CN" sz="2000" dirty="0" smtClean="0"/>
              <a:t>)</a:t>
            </a:r>
            <a:r>
              <a:rPr lang="zh-CN" altLang="en-US" sz="2000" dirty="0" smtClean="0"/>
              <a:t>来设置。在调用过程中，栈指针保持在固定位置，使得可以用相对于栈指针的偏移量来访问数据。因此不再需要</a:t>
            </a:r>
            <a:r>
              <a:rPr lang="en-US" altLang="zh-CN" sz="2000" dirty="0" smtClean="0"/>
              <a:t>IA32</a:t>
            </a:r>
            <a:r>
              <a:rPr lang="zh-CN" altLang="en-US" sz="2000" dirty="0" smtClean="0"/>
              <a:t>代码中的帧指针</a:t>
            </a:r>
            <a:r>
              <a:rPr lang="en-US" altLang="zh-CN" sz="2000" dirty="0" smtClean="0"/>
              <a:t>(%ebp)</a:t>
            </a:r>
            <a:r>
              <a:rPr lang="zh-CN" altLang="en-US" sz="2000" dirty="0" smtClean="0"/>
              <a:t>了</a:t>
            </a:r>
            <a:endParaRPr lang="en-US" altLang="zh-CN" sz="2000" dirty="0" smtClean="0"/>
          </a:p>
          <a:p>
            <a:pPr lvl="1"/>
            <a:r>
              <a:rPr lang="en-US" altLang="zh-CN" sz="2000" dirty="0" smtClean="0"/>
              <a:t>x86-64</a:t>
            </a:r>
            <a:r>
              <a:rPr lang="zh-CN" altLang="en-US" sz="2000" dirty="0" smtClean="0"/>
              <a:t>的一个不寻常特性是能够访问栈指针之外的存储器。它要求虚拟存储管理系统为这段区域分配</a:t>
            </a:r>
            <a:r>
              <a:rPr lang="en-US" altLang="zh-CN" sz="2000" dirty="0" smtClean="0"/>
              <a:t>memory</a:t>
            </a:r>
            <a:r>
              <a:rPr lang="zh-CN" altLang="en-US" sz="2000" dirty="0" smtClean="0"/>
              <a:t>。</a:t>
            </a:r>
            <a:r>
              <a:rPr lang="en-US" altLang="zh-CN" sz="2000" dirty="0" smtClean="0"/>
              <a:t>x86-64 ABI</a:t>
            </a:r>
            <a:r>
              <a:rPr lang="zh-CN" altLang="en-US" sz="2000" dirty="0" smtClean="0"/>
              <a:t>指明程序可以使用当前栈指针之外</a:t>
            </a:r>
            <a:r>
              <a:rPr lang="en-US" altLang="zh-CN" sz="2000" dirty="0" smtClean="0"/>
              <a:t>128</a:t>
            </a:r>
            <a:r>
              <a:rPr lang="zh-CN" altLang="en-US" sz="2000" dirty="0" smtClean="0"/>
              <a:t>字节的范围</a:t>
            </a:r>
            <a:r>
              <a:rPr lang="en-US" altLang="zh-CN" sz="2000" dirty="0" smtClean="0"/>
              <a:t>(</a:t>
            </a:r>
            <a:r>
              <a:rPr lang="zh-CN" altLang="en-US" sz="2000" dirty="0" smtClean="0"/>
              <a:t>即低于当前栈指针的值</a:t>
            </a:r>
            <a:r>
              <a:rPr lang="en-US" altLang="zh-CN" sz="2000" dirty="0" smtClean="0"/>
              <a:t>)</a:t>
            </a:r>
            <a:r>
              <a:rPr lang="zh-CN" altLang="en-US" sz="2000" dirty="0" smtClean="0"/>
              <a:t>。</a:t>
            </a:r>
            <a:r>
              <a:rPr lang="en-US" altLang="zh-CN" sz="2000" dirty="0" smtClean="0"/>
              <a:t>ABI</a:t>
            </a:r>
            <a:r>
              <a:rPr lang="zh-CN" altLang="en-US" sz="2000" dirty="0" smtClean="0"/>
              <a:t>将这个区域成为红色地带</a:t>
            </a:r>
            <a:r>
              <a:rPr lang="en-US" altLang="zh-CN" sz="2000" dirty="0" smtClean="0"/>
              <a:t>(red zone)</a:t>
            </a:r>
            <a:r>
              <a:rPr lang="zh-CN" altLang="en-US" sz="2000" dirty="0" smtClean="0"/>
              <a:t>。必须保持当栈指针移动时，红色地带可读可写</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Red Zone</a:t>
            </a:r>
            <a:r>
              <a:rPr lang="zh-CN" altLang="en-US" sz="2400" dirty="0" smtClean="0"/>
              <a:t>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5058" name="Picture 2"/>
          <p:cNvPicPr>
            <a:picLocks noChangeAspect="1" noChangeArrowheads="1"/>
          </p:cNvPicPr>
          <p:nvPr/>
        </p:nvPicPr>
        <p:blipFill>
          <a:blip r:embed="rId3" cstate="print"/>
          <a:srcRect/>
          <a:stretch>
            <a:fillRect/>
          </a:stretch>
        </p:blipFill>
        <p:spPr bwMode="auto">
          <a:xfrm>
            <a:off x="609600" y="1905000"/>
            <a:ext cx="3381375" cy="1276350"/>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304800" y="3581400"/>
            <a:ext cx="6029325" cy="2143125"/>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5638800" y="3581400"/>
            <a:ext cx="3048000" cy="173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浮点体系结构</a:t>
            </a:r>
            <a:endParaRPr lang="en-US" altLang="zh-CN" sz="2400" dirty="0" smtClean="0"/>
          </a:p>
          <a:p>
            <a:pPr lvl="1"/>
            <a:r>
              <a:rPr lang="en-US" altLang="zh-CN" sz="2000" dirty="0" smtClean="0"/>
              <a:t>x87</a:t>
            </a:r>
            <a:r>
              <a:rPr lang="zh-CN" altLang="en-US" sz="2000" dirty="0" smtClean="0"/>
              <a:t>协处理器，和</a:t>
            </a:r>
            <a:r>
              <a:rPr lang="en-US" altLang="zh-CN" sz="2000" dirty="0" smtClean="0"/>
              <a:t>x86</a:t>
            </a:r>
            <a:r>
              <a:rPr lang="zh-CN" altLang="en-US" sz="2000" dirty="0" smtClean="0"/>
              <a:t>配套使用。独立芯片，寄存器和栈联合使用</a:t>
            </a:r>
            <a:endParaRPr lang="en-US" altLang="zh-CN" sz="2000" dirty="0" smtClean="0"/>
          </a:p>
          <a:p>
            <a:pPr lvl="1"/>
            <a:r>
              <a:rPr lang="en-US" altLang="zh-CN" sz="2000" dirty="0" smtClean="0"/>
              <a:t>SSE</a:t>
            </a:r>
            <a:r>
              <a:rPr lang="zh-CN" altLang="en-US" sz="2000" dirty="0" smtClean="0"/>
              <a:t>，完全使用寄存器，从</a:t>
            </a:r>
            <a:r>
              <a:rPr lang="en-US" altLang="zh-CN" sz="2000" dirty="0" smtClean="0"/>
              <a:t>Pentium 4</a:t>
            </a:r>
            <a:r>
              <a:rPr lang="zh-CN" altLang="en-US" sz="2000" smtClean="0"/>
              <a:t>开始</a:t>
            </a:r>
            <a:endParaRPr lang="en-US" altLang="zh-CN" sz="2000" dirty="0" smtClean="0"/>
          </a:p>
          <a:p>
            <a:pPr lvl="1"/>
            <a:r>
              <a:rPr lang="zh-CN" altLang="en-US" sz="2000" dirty="0" smtClean="0"/>
              <a:t>对</a:t>
            </a:r>
            <a:r>
              <a:rPr lang="en-US" altLang="zh-CN" sz="2000" dirty="0" smtClean="0"/>
              <a:t>x86-64</a:t>
            </a:r>
            <a:r>
              <a:rPr lang="zh-CN" altLang="en-US" sz="2000" dirty="0" smtClean="0"/>
              <a:t>进行编译时，</a:t>
            </a:r>
            <a:r>
              <a:rPr lang="en-US" altLang="zh-CN" sz="2000" dirty="0" smtClean="0"/>
              <a:t>GCC</a:t>
            </a:r>
            <a:r>
              <a:rPr lang="zh-CN" altLang="en-US" sz="2000" dirty="0" smtClean="0"/>
              <a:t>产生</a:t>
            </a:r>
            <a:r>
              <a:rPr lang="en-US" altLang="zh-CN" sz="2000" dirty="0" smtClean="0"/>
              <a:t>SSE</a:t>
            </a:r>
            <a:r>
              <a:rPr lang="zh-CN" altLang="en-US" sz="2000" dirty="0" smtClean="0"/>
              <a:t>代码；对于</a:t>
            </a:r>
            <a:r>
              <a:rPr lang="en-US" altLang="zh-CN" sz="2000" dirty="0" smtClean="0"/>
              <a:t>IA32</a:t>
            </a:r>
            <a:r>
              <a:rPr lang="zh-CN" altLang="en-US" sz="2000" dirty="0" smtClean="0"/>
              <a:t>，默认产生</a:t>
            </a:r>
            <a:r>
              <a:rPr lang="en-US" altLang="zh-CN" sz="2000" dirty="0" smtClean="0"/>
              <a:t>x87</a:t>
            </a:r>
            <a:r>
              <a:rPr lang="zh-CN" altLang="en-US" sz="2000" dirty="0" smtClean="0"/>
              <a:t>代码，可以通过改变命令行参数来产生</a:t>
            </a:r>
            <a:r>
              <a:rPr lang="en-US" altLang="zh-CN" sz="2000" dirty="0" smtClean="0"/>
              <a:t>SSE</a:t>
            </a:r>
            <a:r>
              <a:rPr lang="zh-CN" altLang="en-US" sz="2000" dirty="0" smtClean="0"/>
              <a:t>代码</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2285999" y="0"/>
            <a:ext cx="51290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3200400" y="0"/>
            <a:ext cx="4953000" cy="6819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高速缓存</a:t>
            </a:r>
            <a:endParaRPr lang="en-US" altLang="zh-CN" sz="2400" dirty="0" smtClean="0"/>
          </a:p>
          <a:p>
            <a:pPr lvl="1"/>
            <a:r>
              <a:rPr lang="zh-CN" altLang="en-US" sz="2000" dirty="0" smtClean="0"/>
              <a:t>位于</a:t>
            </a:r>
            <a:r>
              <a:rPr lang="en-US" altLang="zh-CN" sz="2000" dirty="0" smtClean="0"/>
              <a:t>CPU</a:t>
            </a:r>
            <a:r>
              <a:rPr lang="zh-CN" altLang="en-US" sz="2000" dirty="0" smtClean="0"/>
              <a:t>上的</a:t>
            </a:r>
            <a:r>
              <a:rPr lang="en-US" altLang="zh-CN" sz="2000" dirty="0" smtClean="0"/>
              <a:t>L1</a:t>
            </a:r>
            <a:r>
              <a:rPr lang="zh-CN" altLang="en-US" sz="2000" dirty="0" smtClean="0"/>
              <a:t>高速缓存访问速度几乎和寄存器一样快。</a:t>
            </a:r>
            <a:r>
              <a:rPr lang="en-US" altLang="zh-CN" sz="2000" dirty="0" smtClean="0"/>
              <a:t>L2</a:t>
            </a:r>
            <a:r>
              <a:rPr lang="zh-CN" altLang="en-US" sz="2000" dirty="0" smtClean="0"/>
              <a:t>高速缓存通过一条特殊的总线连接到</a:t>
            </a:r>
            <a:r>
              <a:rPr lang="en-US" altLang="zh-CN" sz="2000" dirty="0" smtClean="0"/>
              <a:t>CPU</a:t>
            </a:r>
            <a:r>
              <a:rPr lang="zh-CN" altLang="en-US" sz="2000" dirty="0" smtClean="0"/>
              <a:t>。进程访问</a:t>
            </a:r>
            <a:r>
              <a:rPr lang="en-US" altLang="zh-CN" sz="2000" dirty="0" smtClean="0"/>
              <a:t>L2</a:t>
            </a:r>
            <a:r>
              <a:rPr lang="zh-CN" altLang="en-US" sz="2000" dirty="0" smtClean="0"/>
              <a:t>高速缓存的的时间要比访问</a:t>
            </a:r>
            <a:r>
              <a:rPr lang="en-US" altLang="zh-CN" sz="2000" dirty="0" smtClean="0"/>
              <a:t>L1</a:t>
            </a:r>
            <a:r>
              <a:rPr lang="zh-CN" altLang="en-US" sz="2000" dirty="0" smtClean="0"/>
              <a:t>高速缓存长</a:t>
            </a:r>
            <a:r>
              <a:rPr lang="en-US" altLang="zh-CN" sz="2000" dirty="0" smtClean="0"/>
              <a:t>5</a:t>
            </a:r>
            <a:r>
              <a:rPr lang="zh-CN" altLang="en-US" sz="2000" dirty="0" smtClean="0"/>
              <a:t>倍，但仍然比访问主存快</a:t>
            </a:r>
            <a:r>
              <a:rPr lang="en-US" altLang="zh-CN" sz="2000" dirty="0" smtClean="0"/>
              <a:t>5~10</a:t>
            </a:r>
            <a:r>
              <a:rPr lang="zh-CN" altLang="en-US" sz="2000" dirty="0" smtClean="0"/>
              <a:t>倍。</a:t>
            </a:r>
            <a:r>
              <a:rPr lang="en-US" altLang="zh-CN" sz="2000" dirty="0" smtClean="0"/>
              <a:t>L1</a:t>
            </a:r>
            <a:r>
              <a:rPr lang="zh-CN" altLang="en-US" sz="2000" dirty="0" smtClean="0"/>
              <a:t>和</a:t>
            </a:r>
            <a:r>
              <a:rPr lang="en-US" altLang="zh-CN" sz="2000" dirty="0" smtClean="0"/>
              <a:t>L2</a:t>
            </a:r>
            <a:r>
              <a:rPr lang="zh-CN" altLang="en-US" sz="2000" dirty="0" smtClean="0"/>
              <a:t>高速缓存是使用</a:t>
            </a:r>
            <a:r>
              <a:rPr lang="en-US" altLang="zh-CN" sz="2000" dirty="0" smtClean="0"/>
              <a:t>SRAM</a:t>
            </a:r>
            <a:r>
              <a:rPr lang="zh-CN" altLang="en-US" sz="2000" dirty="0" smtClean="0"/>
              <a:t>硬件实现的</a:t>
            </a:r>
            <a:endParaRPr lang="en-US" altLang="zh-CN" sz="2000" dirty="0" smtClean="0"/>
          </a:p>
          <a:p>
            <a:pPr>
              <a:buNone/>
            </a:pPr>
            <a:endParaRPr lang="en-US" sz="2400" dirty="0" smtClean="0"/>
          </a:p>
          <a:p>
            <a:pPr lvl="1"/>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19200" y="2971800"/>
            <a:ext cx="5534025"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3962400" cy="5562600"/>
          </a:xfrm>
        </p:spPr>
        <p:txBody>
          <a:bodyPr>
            <a:normAutofit/>
          </a:bodyPr>
          <a:lstStyle/>
          <a:p>
            <a:pPr marL="342900" lvl="1" indent="-342900">
              <a:buFont typeface="Arial" pitchFamily="34" charset="0"/>
              <a:buChar char="•"/>
            </a:pPr>
            <a:r>
              <a:rPr lang="en-US" altLang="zh-CN" sz="2400" dirty="0" smtClean="0"/>
              <a:t>Y86 PIPE</a:t>
            </a:r>
          </a:p>
          <a:p>
            <a:pPr lvl="1"/>
            <a:r>
              <a:rPr lang="zh-CN" altLang="en-US" sz="2000" dirty="0" smtClean="0"/>
              <a:t>在命名系统中，大写的前缀</a:t>
            </a:r>
            <a:r>
              <a:rPr lang="en-US" altLang="zh-CN" sz="2000" dirty="0" smtClean="0"/>
              <a:t>’D’, ‘E’, ‘M’, ‘W’</a:t>
            </a:r>
            <a:r>
              <a:rPr lang="zh-CN" altLang="en-US" sz="2000" dirty="0" smtClean="0"/>
              <a:t>指的是流水线寄存器，所以</a:t>
            </a:r>
            <a:r>
              <a:rPr lang="en-US" altLang="zh-CN" sz="2000" dirty="0" err="1" smtClean="0"/>
              <a:t>M_stat</a:t>
            </a:r>
            <a:r>
              <a:rPr lang="zh-CN" altLang="en-US" sz="2000" dirty="0" smtClean="0"/>
              <a:t>指的是流水线寄存器</a:t>
            </a:r>
            <a:r>
              <a:rPr lang="en-US" altLang="zh-CN" sz="2000" dirty="0" smtClean="0"/>
              <a:t>M</a:t>
            </a:r>
            <a:r>
              <a:rPr lang="zh-CN" altLang="en-US" sz="2000" dirty="0" smtClean="0"/>
              <a:t>的状态字段。小写的</a:t>
            </a:r>
            <a:r>
              <a:rPr lang="en-US" altLang="zh-CN" sz="2000" dirty="0" smtClean="0"/>
              <a:t>’f’, ’d’, </a:t>
            </a:r>
            <a:r>
              <a:rPr lang="zh-CN" altLang="en-US" sz="2000" dirty="0" smtClean="0"/>
              <a:t> </a:t>
            </a:r>
            <a:r>
              <a:rPr lang="en-US" altLang="zh-CN" sz="2000" dirty="0" smtClean="0"/>
              <a:t>‘e’, ‘m’, ’w’</a:t>
            </a:r>
            <a:r>
              <a:rPr lang="zh-CN" altLang="en-US" sz="2000" dirty="0" smtClean="0"/>
              <a:t>指的是流水线阶段，所以</a:t>
            </a:r>
            <a:r>
              <a:rPr lang="en-US" altLang="zh-CN" sz="2000" dirty="0" err="1" smtClean="0"/>
              <a:t>m_stat</a:t>
            </a:r>
            <a:r>
              <a:rPr lang="zh-CN" altLang="en-US" sz="2000" dirty="0" smtClean="0"/>
              <a:t>指的是在访存阶段中由控制逻辑块产生的状态信号</a:t>
            </a:r>
            <a:endParaRPr lang="en-US" altLang="zh-CN" sz="20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3886200" y="0"/>
            <a:ext cx="511791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295400" y="1676400"/>
            <a:ext cx="6105525" cy="496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流水线冒险</a:t>
            </a:r>
            <a:r>
              <a:rPr lang="en-US" altLang="zh-CN" sz="2400" dirty="0" smtClean="0"/>
              <a:t>(Hazard)</a:t>
            </a:r>
          </a:p>
          <a:p>
            <a:pPr lvl="1"/>
            <a:r>
              <a:rPr lang="zh-CN" altLang="en-US" sz="2000" dirty="0" smtClean="0"/>
              <a:t>数据相关：下一条指令会用到这一条指令计算的结果</a:t>
            </a:r>
            <a:endParaRPr lang="en-US" altLang="zh-CN" sz="2000" dirty="0" smtClean="0"/>
          </a:p>
          <a:p>
            <a:pPr lvl="1"/>
            <a:r>
              <a:rPr lang="zh-CN" altLang="en-US" sz="2000" dirty="0" smtClean="0"/>
              <a:t>控制相关：一条指令要确定下一条指令的位置，例如在执行跳转</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r>
              <a:rPr lang="zh-CN" altLang="en-US" sz="2000" dirty="0" smtClean="0"/>
              <a:t>插入</a:t>
            </a:r>
            <a:r>
              <a:rPr lang="en-US" altLang="zh-CN" sz="2000" dirty="0" err="1" smtClean="0"/>
              <a:t>nop</a:t>
            </a:r>
            <a:r>
              <a:rPr lang="zh-CN" altLang="en-US" sz="2000" dirty="0" smtClean="0"/>
              <a:t>之后，得到正确结果</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295400" y="2057400"/>
            <a:ext cx="6391275"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524000" y="1828800"/>
            <a:ext cx="529590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1600200" y="1752600"/>
            <a:ext cx="5381625" cy="479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524000" y="1752600"/>
            <a:ext cx="5257800" cy="433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用暂停</a:t>
            </a:r>
            <a:r>
              <a:rPr lang="en-US" altLang="zh-CN" sz="2400" dirty="0" smtClean="0"/>
              <a:t>Stalling</a:t>
            </a:r>
            <a:r>
              <a:rPr lang="zh-CN" altLang="en-US" sz="2400" dirty="0" smtClean="0"/>
              <a:t>来避免流水线数据冒险示例</a:t>
            </a:r>
            <a:endParaRPr lang="en-US" altLang="zh-CN" sz="2400" dirty="0" smtClean="0"/>
          </a:p>
          <a:p>
            <a:pPr lvl="1"/>
            <a:r>
              <a:rPr lang="zh-CN" altLang="en-US" sz="2000" dirty="0" smtClean="0"/>
              <a:t>暂停时，处理器会停止流水线中一条或多条指令</a:t>
            </a:r>
            <a:r>
              <a:rPr lang="en-US" altLang="zh-CN" sz="2000" dirty="0" smtClean="0"/>
              <a:t>(</a:t>
            </a:r>
            <a:r>
              <a:rPr lang="zh-CN" altLang="en-US" sz="2000" dirty="0" smtClean="0"/>
              <a:t>停顿在译码阶段</a:t>
            </a:r>
            <a:r>
              <a:rPr lang="en-US" altLang="zh-CN" sz="2000" dirty="0" smtClean="0"/>
              <a:t>)</a:t>
            </a:r>
            <a:r>
              <a:rPr lang="zh-CN" altLang="en-US" sz="2000" dirty="0" smtClean="0"/>
              <a:t>，直到冒险条件不再满足</a:t>
            </a:r>
            <a:r>
              <a:rPr lang="en-US" altLang="zh-CN" sz="2000" dirty="0" smtClean="0"/>
              <a:t>(</a:t>
            </a:r>
            <a:r>
              <a:rPr lang="zh-CN" altLang="en-US" sz="2000" dirty="0" smtClean="0"/>
              <a:t>指令依赖的源操作数经过写回阶段</a:t>
            </a:r>
            <a:r>
              <a:rPr lang="en-US" altLang="zh-CN" sz="2000" dirty="0" smtClean="0"/>
              <a:t>)</a:t>
            </a:r>
          </a:p>
        </p:txBody>
      </p:sp>
      <p:pic>
        <p:nvPicPr>
          <p:cNvPr id="5122" name="Picture 2"/>
          <p:cNvPicPr>
            <a:picLocks noChangeAspect="1" noChangeArrowheads="1"/>
          </p:cNvPicPr>
          <p:nvPr/>
        </p:nvPicPr>
        <p:blipFill>
          <a:blip r:embed="rId3" cstate="print"/>
          <a:srcRect/>
          <a:stretch>
            <a:fillRect/>
          </a:stretch>
        </p:blipFill>
        <p:spPr bwMode="auto">
          <a:xfrm>
            <a:off x="1371600" y="2514600"/>
            <a:ext cx="6334125" cy="294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用转发来避免流水线数据冒险示例</a:t>
            </a:r>
            <a:endParaRPr lang="en-US" altLang="zh-CN" sz="2400" dirty="0" smtClean="0"/>
          </a:p>
          <a:p>
            <a:pPr lvl="1"/>
            <a:r>
              <a:rPr lang="zh-CN" altLang="en-US" sz="2000" dirty="0" smtClean="0"/>
              <a:t>在写回阶段之前直接把数据转发给依赖这些数据的后面的指令</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1676400" y="2057400"/>
            <a:ext cx="5267325"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存储层次</a:t>
            </a:r>
            <a:endParaRPr lang="en-US" altLang="zh-CN" sz="2400" dirty="0" smtClean="0"/>
          </a:p>
          <a:p>
            <a:pPr lvl="1"/>
            <a:r>
              <a:rPr lang="en-US" altLang="zh-CN" sz="2000" dirty="0" smtClean="0"/>
              <a:t>L0 </a:t>
            </a:r>
            <a:r>
              <a:rPr lang="zh-CN" altLang="en-US" sz="2000" dirty="0" smtClean="0"/>
              <a:t>寄存器</a:t>
            </a:r>
            <a:endParaRPr lang="en-US" altLang="zh-CN" sz="2000" dirty="0" smtClean="0"/>
          </a:p>
          <a:p>
            <a:pPr>
              <a:buNone/>
            </a:pPr>
            <a:endParaRPr lang="en-US" sz="2400" dirty="0" smtClean="0"/>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066800" y="2057400"/>
            <a:ext cx="6858000"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流水线系统最终</a:t>
            </a:r>
            <a:r>
              <a:rPr lang="en-US" altLang="zh-CN" sz="2400" dirty="0" smtClean="0"/>
              <a:t/>
            </a:r>
            <a:br>
              <a:rPr lang="en-US" altLang="zh-CN" sz="2400" dirty="0" smtClean="0"/>
            </a:br>
            <a:r>
              <a:rPr lang="zh-CN" altLang="en-US" sz="2400" dirty="0" smtClean="0"/>
              <a:t>实现</a:t>
            </a:r>
            <a:endParaRPr lang="en-US" altLang="zh-CN" sz="2400" dirty="0" smtClean="0"/>
          </a:p>
          <a:p>
            <a:pPr lvl="1"/>
            <a:r>
              <a:rPr lang="zh-CN" altLang="en-US" sz="2000" dirty="0" smtClean="0"/>
              <a:t>加入了反馈模块</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86200" y="0"/>
            <a:ext cx="50286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1371600" y="1905000"/>
            <a:ext cx="6315075" cy="453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838200"/>
            <a:ext cx="8229600" cy="58674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数据冒险解决方法</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1295400" y="1295400"/>
            <a:ext cx="6410325" cy="544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结尾</a:t>
            </a:r>
            <a:endParaRPr lang="en-US" altLang="zh-CN" sz="2400" dirty="0" smtClean="0"/>
          </a:p>
          <a:p>
            <a:pPr lvl="1"/>
            <a:r>
              <a:rPr lang="zh-CN" altLang="en-US" sz="2000" dirty="0" smtClean="0"/>
              <a:t>流水线系统性能 </a:t>
            </a:r>
            <a:r>
              <a:rPr lang="en-US" altLang="zh-CN" sz="2000" dirty="0" smtClean="0"/>
              <a:t>(CPI, Cycles Per Instruction)</a:t>
            </a:r>
          </a:p>
          <a:p>
            <a:pPr lvl="1"/>
            <a:r>
              <a:rPr lang="zh-CN" altLang="en-US" sz="2000" dirty="0" smtClean="0"/>
              <a:t>超标量系统性能 </a:t>
            </a:r>
            <a:r>
              <a:rPr lang="en-US" altLang="zh-CN" sz="2000" dirty="0" smtClean="0"/>
              <a:t>(IPC, Instructions Per Cycle) – </a:t>
            </a:r>
            <a:r>
              <a:rPr lang="zh-CN" altLang="en-US" sz="2000" dirty="0" smtClean="0"/>
              <a:t>部分程序乱序执行</a:t>
            </a:r>
            <a:endParaRPr lang="en-US" altLang="zh-CN" sz="2000" dirty="0" smtClean="0"/>
          </a:p>
          <a:p>
            <a:pPr lvl="1"/>
            <a:r>
              <a:rPr lang="en-US" altLang="zh-CN" sz="2000" dirty="0" smtClean="0"/>
              <a:t>I-Cache, D-Cache</a:t>
            </a:r>
          </a:p>
          <a:p>
            <a:pPr lvl="1"/>
            <a:r>
              <a:rPr lang="en-US" altLang="zh-CN" sz="2000" dirty="0" smtClean="0"/>
              <a:t>TLB – Translation Look-aside Buffer</a:t>
            </a:r>
            <a:r>
              <a:rPr lang="zh-CN" altLang="en-US" sz="2000" dirty="0" smtClean="0"/>
              <a:t>，虚拟地址到物理地址翻译缓存</a:t>
            </a:r>
            <a:endParaRPr lang="en-US" altLang="zh-CN" sz="2000" dirty="0" smtClean="0"/>
          </a:p>
          <a:p>
            <a:pPr lvl="1"/>
            <a:r>
              <a:rPr lang="zh-CN" altLang="en-US" sz="2000" dirty="0" smtClean="0"/>
              <a:t>一旦发生异常，异常状态和该指令的其它信息一起沿着流水线传播，知道它到达写回阶段。在此，流水线控制逻辑发现出现异常，停止执行</a:t>
            </a:r>
            <a:endParaRPr lang="en-US" altLang="zh-CN" sz="2000" dirty="0" smtClean="0"/>
          </a:p>
          <a:p>
            <a:pPr lvl="1"/>
            <a:r>
              <a:rPr lang="en-US" altLang="zh-CN" sz="2000" dirty="0" smtClean="0"/>
              <a:t>Page fault</a:t>
            </a:r>
            <a:r>
              <a:rPr lang="zh-CN" altLang="en-US" sz="2000" dirty="0" smtClean="0"/>
              <a:t>异常，会导致处理器调用操作系统的异常处理代码，然后这段代码会发起一个从磁盘到主存的传送操作。一旦完成，操作系统会返回到原来的程序，而导致缺页的指令会被重新执行。让硬件调用操作系统例程，然后操作系统例程又会将控制返回给硬件，这就使得硬件和系统软件在处理缺页时能协同工作</a:t>
            </a:r>
            <a:endParaRPr lang="en-US" altLang="zh-CN" sz="20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a:t>
            </a:r>
            <a:endParaRPr lang="en-US" altLang="zh-CN" sz="2400" dirty="0" smtClean="0"/>
          </a:p>
          <a:p>
            <a:pPr lvl="1"/>
            <a:r>
              <a:rPr lang="zh-CN" altLang="en-US" sz="2000" dirty="0" smtClean="0"/>
              <a:t>研究程序的汇编表示，是理解编译器，以及产生的代码如何运行的最有效的手段之一。仔细研究内循环的代码是一个很好的开始，确认降低性能的属性，例如过多的存储器引用和对寄存器的使用不当</a:t>
            </a:r>
            <a:endParaRPr lang="en-US" altLang="zh-CN" sz="2000" dirty="0" smtClean="0"/>
          </a:p>
          <a:p>
            <a:pPr lvl="1"/>
            <a:r>
              <a:rPr lang="zh-CN" altLang="en-US" sz="2000" dirty="0" smtClean="0"/>
              <a:t>使用编译器优化选项</a:t>
            </a:r>
            <a:r>
              <a:rPr lang="en-US" altLang="zh-CN" sz="2000" dirty="0" smtClean="0"/>
              <a:t>(-O1/2/3, -</a:t>
            </a:r>
            <a:r>
              <a:rPr lang="en-US" altLang="zh-CN" sz="2000" dirty="0" err="1" smtClean="0"/>
              <a:t>finline</a:t>
            </a:r>
            <a:r>
              <a:rPr lang="en-US" altLang="zh-CN" sz="2000" dirty="0" smtClean="0"/>
              <a:t> for -O1, </a:t>
            </a:r>
            <a:r>
              <a:rPr lang="en-US" altLang="zh-CN" sz="2000" dirty="0" err="1" smtClean="0"/>
              <a:t>gcc</a:t>
            </a:r>
            <a:r>
              <a:rPr lang="en-US" altLang="zh-CN" sz="2000" dirty="0" smtClean="0"/>
              <a:t>)</a:t>
            </a:r>
          </a:p>
          <a:p>
            <a:pPr lvl="1"/>
            <a:r>
              <a:rPr lang="zh-CN" altLang="en-US" sz="2000" dirty="0" smtClean="0"/>
              <a:t>尽可能消除在循环中调用函数</a:t>
            </a:r>
            <a:endParaRPr lang="en-US" altLang="zh-CN" sz="2000" dirty="0" smtClean="0"/>
          </a:p>
          <a:p>
            <a:pPr lvl="1"/>
            <a:r>
              <a:rPr lang="zh-CN" altLang="en-US" sz="2000" dirty="0" smtClean="0"/>
              <a:t>消除不必要的存储器引用</a:t>
            </a:r>
            <a:endParaRPr lang="en-US" altLang="zh-CN" sz="2000"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sz="2000" dirty="0" smtClean="0"/>
          </a:p>
          <a:p>
            <a:pPr lvl="1"/>
            <a:r>
              <a:rPr lang="en-US" sz="2000" dirty="0" err="1" smtClean="0"/>
              <a:t>typedef</a:t>
            </a:r>
            <a:r>
              <a:rPr lang="en-US" sz="2000" dirty="0" smtClean="0"/>
              <a:t> </a:t>
            </a:r>
            <a:r>
              <a:rPr lang="en-US" sz="2000" dirty="0" err="1" smtClean="0"/>
              <a:t>int</a:t>
            </a:r>
            <a:r>
              <a:rPr lang="en-US" sz="2000" dirty="0" smtClean="0"/>
              <a:t> </a:t>
            </a:r>
            <a:r>
              <a:rPr lang="en-US" sz="2000" dirty="0" err="1" smtClean="0"/>
              <a:t>data_t</a:t>
            </a:r>
            <a:r>
              <a:rPr lang="en-US" sz="2000" dirty="0" smtClean="0"/>
              <a:t>;</a:t>
            </a:r>
          </a:p>
          <a:p>
            <a:pPr lvl="1"/>
            <a:r>
              <a:rPr lang="en-US" sz="2000" dirty="0" smtClean="0"/>
              <a:t>#define IDENT 0</a:t>
            </a:r>
          </a:p>
          <a:p>
            <a:pPr lvl="1"/>
            <a:r>
              <a:rPr lang="en-US" sz="2000" dirty="0" smtClean="0"/>
              <a:t>#define OP +</a:t>
            </a:r>
          </a:p>
          <a:p>
            <a:pPr lvl="1"/>
            <a:endParaRPr lang="en-US" altLang="zh-CN" sz="2000" dirty="0" smtClean="0"/>
          </a:p>
          <a:p>
            <a:pPr lvl="1"/>
            <a:r>
              <a:rPr lang="en-US" sz="2000" dirty="0" smtClean="0"/>
              <a:t>#define IDENT 1</a:t>
            </a:r>
          </a:p>
          <a:p>
            <a:pPr lvl="1"/>
            <a:r>
              <a:rPr lang="en-US" sz="2000" dirty="0" smtClean="0"/>
              <a:t>#define OP *</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09600" y="1676400"/>
            <a:ext cx="3552825" cy="10001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4114800" y="0"/>
            <a:ext cx="489469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endParaRPr lang="en-US" altLang="zh-CN" sz="2400" dirty="0" smtClean="0"/>
          </a:p>
          <a:p>
            <a:pPr lvl="1"/>
            <a:r>
              <a:rPr lang="zh-CN" altLang="en-US" sz="2000" dirty="0" smtClean="0"/>
              <a:t>原始未优化程序</a:t>
            </a:r>
            <a:endParaRPr lang="en-US" altLang="zh-CN" sz="2000" dirty="0" smtClean="0"/>
          </a:p>
        </p:txBody>
      </p:sp>
      <p:pic>
        <p:nvPicPr>
          <p:cNvPr id="11266" name="Picture 2"/>
          <p:cNvPicPr>
            <a:picLocks noChangeAspect="1" noChangeArrowheads="1"/>
          </p:cNvPicPr>
          <p:nvPr/>
        </p:nvPicPr>
        <p:blipFill>
          <a:blip r:embed="rId3" cstate="print"/>
          <a:srcRect/>
          <a:stretch>
            <a:fillRect/>
          </a:stretch>
        </p:blipFill>
        <p:spPr bwMode="auto">
          <a:xfrm>
            <a:off x="1295400" y="2209800"/>
            <a:ext cx="5124450" cy="26670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1295400" y="5029200"/>
            <a:ext cx="508635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1</a:t>
            </a:r>
          </a:p>
          <a:p>
            <a:pPr lvl="1"/>
            <a:r>
              <a:rPr lang="zh-CN" altLang="en-US" sz="2000" dirty="0" smtClean="0"/>
              <a:t>改进循环测试条件</a:t>
            </a:r>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1371600" y="2286000"/>
            <a:ext cx="5048250" cy="271462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371600" y="5105400"/>
            <a:ext cx="512445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2</a:t>
            </a:r>
          </a:p>
          <a:p>
            <a:pPr lvl="1"/>
            <a:r>
              <a:rPr lang="zh-CN" altLang="en-US" sz="2000" dirty="0" smtClean="0"/>
              <a:t>减少循环内的过程调用</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219200" y="2057400"/>
            <a:ext cx="5248275" cy="366712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1295400" y="5791200"/>
            <a:ext cx="5019675" cy="89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3</a:t>
            </a:r>
          </a:p>
          <a:p>
            <a:pPr lvl="1"/>
            <a:r>
              <a:rPr lang="zh-CN" altLang="en-US" sz="2000" dirty="0" smtClean="0"/>
              <a:t>消除不必要的存储器引用</a:t>
            </a:r>
            <a:endParaRPr lang="en-US" altLang="zh-CN" sz="2000" dirty="0" smtClean="0"/>
          </a:p>
          <a:p>
            <a:pPr lvl="1"/>
            <a:r>
              <a:rPr lang="zh-CN" altLang="en-US" sz="2000" dirty="0" smtClean="0"/>
              <a:t>指针访问是很慢的！</a:t>
            </a: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52400" y="2590800"/>
            <a:ext cx="5181600" cy="2867025"/>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4419600" y="3124200"/>
            <a:ext cx="4362450" cy="129540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152400" y="5486400"/>
            <a:ext cx="5229225" cy="838200"/>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4333875" y="1219200"/>
            <a:ext cx="48101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18083</TotalTime>
  <Words>17693</Words>
  <Application>Microsoft Office PowerPoint</Application>
  <PresentationFormat>On-screen Show (4:3)</PresentationFormat>
  <Paragraphs>1086</Paragraphs>
  <Slides>174</Slides>
  <Notes>160</Notes>
  <HiddenSlides>0</HiddenSlides>
  <MMClips>0</MMClips>
  <ScaleCrop>false</ScaleCrop>
  <HeadingPairs>
    <vt:vector size="4" baseType="variant">
      <vt:variant>
        <vt:lpstr>Theme</vt:lpstr>
      </vt:variant>
      <vt:variant>
        <vt:i4>1</vt:i4>
      </vt:variant>
      <vt:variant>
        <vt:lpstr>Slide Titles</vt:lpstr>
      </vt:variant>
      <vt:variant>
        <vt:i4>174</vt:i4>
      </vt:variant>
    </vt:vector>
  </HeadingPairs>
  <TitlesOfParts>
    <vt:vector size="175" baseType="lpstr">
      <vt:lpstr>Office Theme</vt:lpstr>
      <vt:lpstr>Computer Systems A programmer’s Perspective</vt:lpstr>
      <vt:lpstr>Agenda</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信息的表示和处理</vt:lpstr>
      <vt:lpstr>信息的表示和处理</vt:lpstr>
      <vt:lpstr>信息的表示和处理</vt:lpstr>
      <vt:lpstr>信息的表示和处理</vt:lpstr>
      <vt:lpstr>信息的表示和处理</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处理器体系结构</vt:lpstr>
      <vt:lpstr> </vt:lpstr>
      <vt:lpstr>处理器体系结构</vt:lpstr>
      <vt:lpstr>处理器体系结构</vt:lpstr>
      <vt:lpstr>处理器体系结构</vt:lpstr>
      <vt:lpstr> </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 </vt:lpstr>
      <vt:lpstr>处理器体系结构</vt:lpstr>
      <vt:lpstr>处理器体系结构</vt:lpstr>
      <vt:lpstr>处理器体系结构</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次结构</vt:lpstr>
      <vt:lpstr>存储器层次结构</vt:lpstr>
      <vt:lpstr>存储器层次结构</vt:lpstr>
      <vt:lpstr>存储器层次结构</vt:lpstr>
      <vt:lpstr>存储器层次结构</vt:lpstr>
      <vt:lpstr>存储器层次结构</vt:lpstr>
      <vt:lpstr>存储器层次结构</vt:lpstr>
      <vt:lpstr> </vt:lpstr>
      <vt:lpstr>存储器层次结构</vt:lpstr>
      <vt:lpstr> </vt:lpstr>
      <vt:lpstr>存储器层次结构</vt:lpstr>
      <vt:lpstr>存储器层次结构</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异常控制流</vt:lpstr>
      <vt:lpstr>异常控制流</vt:lpstr>
      <vt:lpstr>异常控制流</vt:lpstr>
      <vt:lpstr>异常控制流</vt:lpstr>
      <vt:lpstr>异常控制流</vt:lpstr>
      <vt:lpstr>异常控制流</vt:lpstr>
      <vt:lpstr>异常控制流</vt:lpstr>
      <vt:lpstr>异常控制流</vt:lpstr>
      <vt:lpstr>异常控制流</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EMC</cp:lastModifiedBy>
  <cp:revision>1982</cp:revision>
  <dcterms:created xsi:type="dcterms:W3CDTF">2006-08-16T00:00:00Z</dcterms:created>
  <dcterms:modified xsi:type="dcterms:W3CDTF">2013-01-27T12:33:28Z</dcterms:modified>
</cp:coreProperties>
</file>